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8" r:id="rId2"/>
    <p:sldId id="257" r:id="rId3"/>
    <p:sldId id="258" r:id="rId4"/>
    <p:sldId id="268" r:id="rId5"/>
    <p:sldId id="269" r:id="rId6"/>
    <p:sldId id="263" r:id="rId7"/>
    <p:sldId id="264" r:id="rId8"/>
    <p:sldId id="276" r:id="rId9"/>
    <p:sldId id="272" r:id="rId10"/>
    <p:sldId id="277" r:id="rId11"/>
    <p:sldId id="256" r:id="rId12"/>
    <p:sldId id="262" r:id="rId13"/>
    <p:sldId id="259" r:id="rId14"/>
    <p:sldId id="271" r:id="rId15"/>
    <p:sldId id="267" r:id="rId16"/>
    <p:sldId id="266" r:id="rId17"/>
    <p:sldId id="261" r:id="rId18"/>
    <p:sldId id="270"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2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651" autoAdjust="0"/>
    <p:restoredTop sz="65747" autoAdjust="0"/>
  </p:normalViewPr>
  <p:slideViewPr>
    <p:cSldViewPr>
      <p:cViewPr varScale="1">
        <p:scale>
          <a:sx n="75" d="100"/>
          <a:sy n="75" d="100"/>
        </p:scale>
        <p:origin x="-286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4B17C6-395E-4499-AC1E-045191239F1B}" type="datetimeFigureOut">
              <a:rPr lang="en-US" smtClean="0"/>
              <a:pPr/>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1B35F-8DB1-4CF3-87C7-5B3F284C95D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“What</a:t>
            </a:r>
            <a:r>
              <a:rPr lang="en-US" baseline="0" dirty="0" smtClean="0"/>
              <a:t> can you do with a Masters of Real Estate?” is a question people often ask.</a:t>
            </a:r>
          </a:p>
          <a:p>
            <a:endParaRPr lang="en-US" baseline="0" dirty="0" smtClean="0"/>
          </a:p>
          <a:p>
            <a:r>
              <a:rPr lang="en-US" dirty="0" smtClean="0"/>
              <a:t>And I always tell them, “Not much!”</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every type of land transaction, both sides need a party to represent their interests.  I believed whoever bought this mine should also be the biggest fan of this gem…who ensures these things end up with some greater form of justice than most folks have been content to leave them with.  Anyone could’ve just ‘bought’ it…but then, the owners of this mine would be concerned only with making as much money as possible -- which would </a:t>
            </a:r>
            <a:r>
              <a:rPr lang="en-US" baseline="0" dirty="0" smtClean="0"/>
              <a:t>be no </a:t>
            </a:r>
            <a:r>
              <a:rPr lang="en-US" baseline="0" dirty="0" smtClean="0"/>
              <a:t>different than any other gemstone on the market.  I wanted the Red Emerald to be the first mining operation run solely on and because of love.  I originally researched for others…until I realized the perfect buyer might someday be me! </a:t>
            </a:r>
            <a:endParaRPr lang="en-US" dirty="0" smtClean="0"/>
          </a:p>
          <a:p>
            <a:endParaRPr lang="en-US" dirty="0" smtClean="0"/>
          </a:p>
          <a:p>
            <a:r>
              <a:rPr lang="en-US" dirty="0" smtClean="0"/>
              <a:t>Ten years ago, when I </a:t>
            </a:r>
            <a:r>
              <a:rPr lang="en-US" baseline="0" dirty="0" smtClean="0"/>
              <a:t>converted our family business from the management of rental buildings to gemstones…in a sense I was trying to specialize in a very specific type of property ownership --- mining and land claims.  There are only a finite number of acres that exist in the world…and of them all, only a scant percentage have the ability to produce gem crystals.  Some jewels are like taking the value of a house and shrinking it down to a size that rests comfortably on your hand.  Gemstones are the most concentrated form of real estate and wealth on Earth.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wanted to own the red emerald mine…because I thought I was the most-qualified to run its operations.  Not because I knew more than anybody else…but because it seemed like everyone else cared less!  I believe the person who cares the most is always the best…because while you can motivate people to DO certain things, you can’t compel them to care!</a:t>
            </a:r>
          </a:p>
          <a:p>
            <a:endParaRPr lang="en-US" baseline="0" dirty="0" smtClean="0"/>
          </a:p>
        </p:txBody>
      </p:sp>
      <p:sp>
        <p:nvSpPr>
          <p:cNvPr id="4" name="Slide Number Placeholder 3"/>
          <p:cNvSpPr>
            <a:spLocks noGrp="1"/>
          </p:cNvSpPr>
          <p:nvPr>
            <p:ph type="sldNum" sz="quarter" idx="10"/>
          </p:nvPr>
        </p:nvSpPr>
        <p:spPr/>
        <p:txBody>
          <a:bodyPr/>
          <a:lstStyle/>
          <a:p>
            <a:fld id="{CBE1B35F-8DB1-4CF3-87C7-5B3F284C95D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My father and I</a:t>
            </a:r>
            <a:r>
              <a:rPr lang="en-US" sz="1200" kern="1200" baseline="0" dirty="0" smtClean="0">
                <a:solidFill>
                  <a:schemeClr val="tx1"/>
                </a:solidFill>
                <a:latin typeface="+mn-lt"/>
                <a:ea typeface="+mn-ea"/>
                <a:cs typeface="+mn-cs"/>
              </a:rPr>
              <a:t> used to own the iconic </a:t>
            </a:r>
            <a:r>
              <a:rPr lang="en-US" sz="1200" kern="1200" dirty="0" smtClean="0">
                <a:solidFill>
                  <a:schemeClr val="tx1"/>
                </a:solidFill>
                <a:latin typeface="+mn-lt"/>
                <a:ea typeface="+mn-ea"/>
                <a:cs typeface="+mn-cs"/>
              </a:rPr>
              <a:t>Bell Hill</a:t>
            </a:r>
            <a:r>
              <a:rPr lang="en-US" sz="1200" kern="1200" baseline="0" dirty="0" smtClean="0">
                <a:solidFill>
                  <a:schemeClr val="tx1"/>
                </a:solidFill>
                <a:latin typeface="+mn-lt"/>
                <a:ea typeface="+mn-ea"/>
                <a:cs typeface="+mn-cs"/>
              </a:rPr>
              <a:t> Mine.  True story.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only one tiny mineral finger shooting off of the primary </a:t>
            </a:r>
            <a:r>
              <a:rPr lang="en-US" sz="1200" b="1" kern="1200" baseline="0" dirty="0" smtClean="0">
                <a:solidFill>
                  <a:schemeClr val="tx1"/>
                </a:solidFill>
                <a:latin typeface="+mn-lt"/>
                <a:ea typeface="+mn-ea"/>
                <a:cs typeface="+mn-cs"/>
              </a:rPr>
              <a:t>Beryllium</a:t>
            </a:r>
            <a:r>
              <a:rPr lang="en-US" sz="1200" kern="1200" baseline="0" dirty="0" smtClean="0">
                <a:solidFill>
                  <a:schemeClr val="tx1"/>
                </a:solidFill>
                <a:latin typeface="+mn-lt"/>
                <a:ea typeface="+mn-ea"/>
                <a:cs typeface="+mn-cs"/>
              </a:rPr>
              <a:t> deposit at Brush-Wellman (who also owned Bell Hill, at one time) and is located less than a mile and a half away from </a:t>
            </a:r>
            <a:r>
              <a:rPr lang="en-US" sz="1200" kern="1200" baseline="0" dirty="0" smtClean="0">
                <a:solidFill>
                  <a:schemeClr val="tx1"/>
                </a:solidFill>
                <a:latin typeface="+mn-lt"/>
                <a:ea typeface="+mn-ea"/>
                <a:cs typeface="+mn-cs"/>
              </a:rPr>
              <a:t>the main vein.  </a:t>
            </a:r>
            <a:r>
              <a:rPr lang="en-US" sz="1200" b="1" kern="1200" baseline="0" dirty="0" smtClean="0">
                <a:solidFill>
                  <a:schemeClr val="tx1"/>
                </a:solidFill>
                <a:latin typeface="+mn-lt"/>
                <a:ea typeface="+mn-ea"/>
                <a:cs typeface="+mn-cs"/>
              </a:rPr>
              <a:t>Fluorite</a:t>
            </a:r>
            <a:r>
              <a:rPr lang="en-US" sz="1200" kern="1200" baseline="0" dirty="0" smtClean="0">
                <a:solidFill>
                  <a:schemeClr val="tx1"/>
                </a:solidFill>
                <a:latin typeface="+mn-lt"/>
                <a:ea typeface="+mn-ea"/>
                <a:cs typeface="+mn-cs"/>
              </a:rPr>
              <a:t> is known to induce crystallization in a number of scenarios, so the presence of both these elements in close proximity is conducive to </a:t>
            </a:r>
            <a:r>
              <a:rPr lang="en-US" sz="1200" b="1" kern="1200" baseline="0" dirty="0" smtClean="0">
                <a:solidFill>
                  <a:schemeClr val="tx1"/>
                </a:solidFill>
                <a:latin typeface="+mn-lt"/>
                <a:ea typeface="+mn-ea"/>
                <a:cs typeface="+mn-cs"/>
              </a:rPr>
              <a:t>emerald</a:t>
            </a:r>
            <a:r>
              <a:rPr lang="en-US" sz="1200" kern="1200" baseline="0" dirty="0" smtClean="0">
                <a:solidFill>
                  <a:schemeClr val="tx1"/>
                </a:solidFill>
                <a:latin typeface="+mn-lt"/>
                <a:ea typeface="+mn-ea"/>
                <a:cs typeface="+mn-cs"/>
              </a:rPr>
              <a:t> development.  Starvation Canyon (where red beryl have been found) is less than 2,000 feet from this location.  Topaz Mountain is under five miles away.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a massive concentration of purple fluorite, with a thick central vein of crystals plunging hundreds of feet deep into the Earth’s crust (or dozens of architectural stories down, at least…think of the photo on the bottom left like standing on the edge of a reverse skyscraper).  </a:t>
            </a:r>
            <a:r>
              <a:rPr lang="en-US" baseline="0" dirty="0" smtClean="0"/>
              <a:t>Bell Hill is an example that what occurs on the surface in the mining world can sometimes pale in comparison to the amount of material which is recovered beneath. </a:t>
            </a:r>
            <a:r>
              <a:rPr lang="en-US" sz="1200" kern="1200" baseline="0" dirty="0" smtClean="0">
                <a:solidFill>
                  <a:schemeClr val="tx1"/>
                </a:solidFill>
                <a:latin typeface="+mn-lt"/>
                <a:ea typeface="+mn-ea"/>
                <a:cs typeface="+mn-cs"/>
              </a:rPr>
              <a:t> Disruptions above-ground are almost imperceptible…but the hidden work stretches for thousands and thousands of meters underfoot.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When I visited our claims in-person, I suddenly realized that this hole…goes all the way down into the bowels of the planet!  But seemingly, there were little to no safety features whatsoever put into place by the original miners.  Ultimately, I determined that the risk of ownership --- with a potential liability of someone inevitably falling to their doom --- could very well bankrupt me!  Therefore, I felt it best to let the site go back to the custody of the State.</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Even if the main </a:t>
            </a:r>
            <a:r>
              <a:rPr lang="en-US" sz="1200" kern="1200" baseline="0" dirty="0" smtClean="0">
                <a:solidFill>
                  <a:schemeClr val="tx1"/>
                </a:solidFill>
                <a:latin typeface="+mn-lt"/>
                <a:ea typeface="+mn-ea"/>
                <a:cs typeface="+mn-cs"/>
              </a:rPr>
              <a:t>pipe here </a:t>
            </a:r>
            <a:r>
              <a:rPr lang="en-US" sz="1200" i="1" kern="1200" baseline="0" dirty="0" smtClean="0">
                <a:solidFill>
                  <a:schemeClr val="tx1"/>
                </a:solidFill>
                <a:latin typeface="+mn-lt"/>
                <a:ea typeface="+mn-ea"/>
                <a:cs typeface="+mn-cs"/>
              </a:rPr>
              <a:t>has</a:t>
            </a:r>
            <a:r>
              <a:rPr lang="en-US" sz="1200" kern="1200" baseline="0" dirty="0" smtClean="0">
                <a:solidFill>
                  <a:schemeClr val="tx1"/>
                </a:solidFill>
                <a:latin typeface="+mn-lt"/>
                <a:ea typeface="+mn-ea"/>
                <a:cs typeface="+mn-cs"/>
              </a:rPr>
              <a:t> been hollowed out…the old miners always left behind a few scraps embedded in the ground surrounding the primary material.  Look at the seams of bright purple colors (highlighted under the red lines) that sink deep into the Earth’s crust.  Call this material “Secondary-Grade Ore”.</a:t>
            </a:r>
          </a:p>
        </p:txBody>
      </p:sp>
      <p:sp>
        <p:nvSpPr>
          <p:cNvPr id="4" name="Slide Number Placeholder 3"/>
          <p:cNvSpPr>
            <a:spLocks noGrp="1"/>
          </p:cNvSpPr>
          <p:nvPr>
            <p:ph type="sldNum" sz="quarter" idx="10"/>
          </p:nvPr>
        </p:nvSpPr>
        <p:spPr/>
        <p:txBody>
          <a:bodyPr/>
          <a:lstStyle/>
          <a:p>
            <a:fld id="{CBE1B35F-8DB1-4CF3-87C7-5B3F284C95D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photo was published</a:t>
            </a:r>
            <a:r>
              <a:rPr lang="en-US" baseline="0" dirty="0" smtClean="0"/>
              <a:t> in </a:t>
            </a:r>
            <a:r>
              <a:rPr lang="en-US" dirty="0" smtClean="0"/>
              <a:t>Gems &amp; Gemology (Winter</a:t>
            </a:r>
            <a:r>
              <a:rPr lang="en-US" baseline="0" dirty="0" smtClean="0"/>
              <a:t> 2003, pg. 304) with the following caption, “</a:t>
            </a:r>
            <a:r>
              <a:rPr lang="en-US" dirty="0" smtClean="0"/>
              <a:t>This view, looking westward, shows the Ruby Violet mine site in the mid-1990s, at the height of exploration activity.  Since then, the site has been partially reclaimed, with most of the pits filled in to recreate the original shape of the hillside.  Photo courtesy of William Rohtert.”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William Rohtert,</a:t>
            </a:r>
            <a:r>
              <a:rPr lang="en-US" baseline="0" dirty="0" smtClean="0"/>
              <a:t> for me, will always be known as the man who prepared a Geological Survey/Report on the red beryl property for Kennecott to summarize the reserves in the mineral ‘envelope’ on the property.  His photo (taken from the next ridgeline over) is one of the few angles that shows the entire profile of the Ruby-Violet ridge.  </a:t>
            </a:r>
            <a:endParaRPr lang="en-US" dirty="0" smtClean="0"/>
          </a:p>
          <a:p>
            <a:endParaRPr lang="en-US" dirty="0" smtClean="0"/>
          </a:p>
          <a:p>
            <a:r>
              <a:rPr lang="en-US" dirty="0" smtClean="0"/>
              <a:t>The mountain itself is primarily comprised of a low-yielding</a:t>
            </a:r>
            <a:r>
              <a:rPr lang="en-US" baseline="0" dirty="0" smtClean="0"/>
              <a:t> ore…but there is almost an infinite amount of it.  An additional convenience is that a road (orange line) leads directly to the </a:t>
            </a:r>
            <a:r>
              <a:rPr lang="en-US" baseline="0" dirty="0" smtClean="0"/>
              <a:t>claim site.  </a:t>
            </a:r>
            <a:r>
              <a:rPr lang="en-US" baseline="0" dirty="0" smtClean="0"/>
              <a:t>If one could discover a way to process the material affordably (and with the maximum efficiency), then a sustainable way to consistently produce melee stones might be possible, still.  </a:t>
            </a:r>
            <a:r>
              <a:rPr lang="en-US" dirty="0" smtClean="0"/>
              <a:t>I spent my time at the site trying to gather as many samples as I could…so I would have enough material to run</a:t>
            </a:r>
            <a:r>
              <a:rPr lang="en-US" baseline="0" dirty="0" smtClean="0"/>
              <a:t> some basic, reliable experiments (</a:t>
            </a:r>
            <a:r>
              <a:rPr lang="en-US" dirty="0" smtClean="0"/>
              <a:t>if I ever needed to solve this problem).</a:t>
            </a:r>
            <a:r>
              <a:rPr lang="en-US" baseline="0" dirty="0" smtClean="0"/>
              <a:t>  </a:t>
            </a:r>
          </a:p>
          <a:p>
            <a:endParaRPr lang="en-US" baseline="0" dirty="0" smtClean="0"/>
          </a:p>
          <a:p>
            <a:r>
              <a:rPr lang="en-US" baseline="0" dirty="0" smtClean="0"/>
              <a:t>However, the most PROFITABLE zones are the previously-identified, darker, mineral-rich drifts.  Kennecott punctured the mountain with dozens of core samples.  These were sunk at different angles, </a:t>
            </a:r>
            <a:r>
              <a:rPr lang="en-US" dirty="0" smtClean="0"/>
              <a:t>penetrating the envelope like a pincushion.  Imagine</a:t>
            </a:r>
            <a:r>
              <a:rPr lang="en-US" baseline="0" dirty="0" smtClean="0"/>
              <a:t> the sampled cross-sections </a:t>
            </a:r>
            <a:r>
              <a:rPr lang="en-US" baseline="0" dirty="0" smtClean="0"/>
              <a:t>as sticks </a:t>
            </a:r>
            <a:r>
              <a:rPr lang="en-US" baseline="0" dirty="0" smtClean="0"/>
              <a:t>inserted at different entry points </a:t>
            </a:r>
            <a:r>
              <a:rPr lang="en-US" baseline="0" dirty="0" smtClean="0"/>
              <a:t>(shown </a:t>
            </a:r>
            <a:r>
              <a:rPr lang="en-US" baseline="0" dirty="0" smtClean="0"/>
              <a:t>in the children’s game </a:t>
            </a:r>
            <a:r>
              <a:rPr lang="en-US" baseline="0" dirty="0" smtClean="0"/>
              <a:t>overlay</a:t>
            </a:r>
            <a:r>
              <a:rPr lang="en-US" baseline="0" dirty="0" smtClean="0"/>
              <a:t>).  </a:t>
            </a:r>
          </a:p>
        </p:txBody>
      </p:sp>
      <p:sp>
        <p:nvSpPr>
          <p:cNvPr id="4" name="Slide Number Placeholder 3"/>
          <p:cNvSpPr>
            <a:spLocks noGrp="1"/>
          </p:cNvSpPr>
          <p:nvPr>
            <p:ph type="sldNum" sz="quarter" idx="10"/>
          </p:nvPr>
        </p:nvSpPr>
        <p:spPr/>
        <p:txBody>
          <a:bodyPr/>
          <a:lstStyle/>
          <a:p>
            <a:fld id="{CBE1B35F-8DB1-4CF3-87C7-5B3F284C95D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one of the ‘sticks’ from that children’s game was removed from the mountain in real life…the workers were left with a two-inch thick rod of rock hundreds of feet long!  These rods were able to paint a picture of the nature of the subsurface material…with the specific mission of identifying the more-brecciated, crystal-heavy areas. </a:t>
            </a:r>
          </a:p>
          <a:p>
            <a:endParaRPr lang="en-US" baseline="0" dirty="0" smtClean="0"/>
          </a:p>
          <a:p>
            <a:r>
              <a:rPr lang="en-US" dirty="0" smtClean="0"/>
              <a:t>Each tube was broken</a:t>
            </a:r>
            <a:r>
              <a:rPr lang="en-US" baseline="0" dirty="0" smtClean="0"/>
              <a:t> down and the composition and quality of the rhyolite was noted at each depth.  </a:t>
            </a:r>
            <a:r>
              <a:rPr lang="en-US" dirty="0" smtClean="0"/>
              <a:t>This is the method they used for mapping the uncharted</a:t>
            </a:r>
            <a:r>
              <a:rPr lang="en-US" baseline="0" dirty="0" smtClean="0"/>
              <a:t> territory beneath the ground.  A number of crystal-rich drifts were identified…and a course was plotted to tunnel into the mountain right through each of these zones.</a:t>
            </a:r>
            <a:endParaRPr lang="en-US" dirty="0" smtClean="0"/>
          </a:p>
          <a:p>
            <a:endParaRPr lang="en-US" dirty="0" smtClean="0"/>
          </a:p>
          <a:p>
            <a:r>
              <a:rPr lang="en-US" dirty="0" smtClean="0"/>
              <a:t>Remember</a:t>
            </a:r>
            <a:r>
              <a:rPr lang="en-US" baseline="0" dirty="0" smtClean="0"/>
              <a:t> the three rules of professional digging are HOW, WHERE and HOW MUCH.  </a:t>
            </a:r>
          </a:p>
          <a:p>
            <a:endParaRPr lang="en-US" baseline="0" dirty="0" smtClean="0"/>
          </a:p>
          <a:p>
            <a:r>
              <a:rPr lang="en-US" baseline="0" dirty="0" smtClean="0"/>
              <a:t>Even with their tunneling plan, Kennecott was only able to improve their average yield from 10 grams of beryl per ton to 15 g/t…because they still had to chew through a large amount of ‘regular’, lower-grade ore to get to the enriched zones they were after!  </a:t>
            </a:r>
          </a:p>
          <a:p>
            <a:endParaRPr lang="en-US" dirty="0"/>
          </a:p>
        </p:txBody>
      </p:sp>
      <p:sp>
        <p:nvSpPr>
          <p:cNvPr id="4" name="Slide Number Placeholder 3"/>
          <p:cNvSpPr>
            <a:spLocks noGrp="1"/>
          </p:cNvSpPr>
          <p:nvPr>
            <p:ph type="sldNum" sz="quarter" idx="10"/>
          </p:nvPr>
        </p:nvSpPr>
        <p:spPr/>
        <p:txBody>
          <a:bodyPr/>
          <a:lstStyle/>
          <a:p>
            <a:fld id="{CBE1B35F-8DB1-4CF3-87C7-5B3F284C95D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closer inspection of the mining area can be seen on Google Earth.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Note that the road driving up and into the property bisects the operation.  On the lower right-hand side of the imagery is the first dig site --- Rex Harris’ claims (click for Ruby Overlay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Note the darker color of those tailings.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bright white mound on the top in the middle with a chunk of cathedral carved out of it belonged to his brother, Ted Harris (click for Violet Overlay).  This separate and larger set of claims were later</a:t>
            </a:r>
            <a:r>
              <a:rPr lang="en-US" sz="1200" kern="1200" baseline="0" dirty="0" smtClean="0">
                <a:solidFill>
                  <a:schemeClr val="tx1"/>
                </a:solidFill>
                <a:latin typeface="+mn-lt"/>
                <a:ea typeface="+mn-ea"/>
                <a:cs typeface="+mn-cs"/>
              </a:rPr>
              <a:t> s</a:t>
            </a:r>
            <a:r>
              <a:rPr lang="en-US" sz="1200" kern="1200" dirty="0" smtClean="0">
                <a:solidFill>
                  <a:schemeClr val="tx1"/>
                </a:solidFill>
                <a:latin typeface="+mn-lt"/>
                <a:ea typeface="+mn-ea"/>
                <a:cs typeface="+mn-cs"/>
              </a:rPr>
              <a:t>old to Earle Foster, Kennecott and lastly…</a:t>
            </a:r>
            <a:r>
              <a:rPr lang="en-US" sz="1200" kern="1200" baseline="0" dirty="0" smtClean="0">
                <a:solidFill>
                  <a:schemeClr val="tx1"/>
                </a:solidFill>
                <a:latin typeface="+mn-lt"/>
                <a:ea typeface="+mn-ea"/>
                <a:cs typeface="+mn-cs"/>
              </a:rPr>
              <a:t>the independent company of </a:t>
            </a:r>
            <a:r>
              <a:rPr lang="en-US" sz="1200" kern="1200" dirty="0" smtClean="0">
                <a:solidFill>
                  <a:schemeClr val="tx1"/>
                </a:solidFill>
                <a:latin typeface="+mn-lt"/>
                <a:ea typeface="+mn-ea"/>
                <a:cs typeface="+mn-cs"/>
              </a:rPr>
              <a:t>Gemstone Mining,</a:t>
            </a:r>
            <a:r>
              <a:rPr lang="en-US" sz="1200" kern="1200" baseline="0" dirty="0" smtClean="0">
                <a:solidFill>
                  <a:schemeClr val="tx1"/>
                </a:solidFill>
                <a:latin typeface="+mn-lt"/>
                <a:ea typeface="+mn-ea"/>
                <a:cs typeface="+mn-cs"/>
              </a:rPr>
              <a:t> Incorporated</a:t>
            </a:r>
            <a:r>
              <a:rPr lang="en-US" sz="1200" kern="1200" dirty="0" smtClean="0">
                <a:solidFill>
                  <a:schemeClr val="tx1"/>
                </a:solidFill>
                <a:latin typeface="+mn-lt"/>
                <a:ea typeface="+mn-ea"/>
                <a:cs typeface="+mn-cs"/>
              </a:rPr>
              <a:t>.  After 2003, ownership</a:t>
            </a:r>
            <a:r>
              <a:rPr lang="en-US" sz="1200" kern="1200" baseline="0" dirty="0" smtClean="0">
                <a:solidFill>
                  <a:schemeClr val="tx1"/>
                </a:solidFill>
                <a:latin typeface="+mn-lt"/>
                <a:ea typeface="+mn-ea"/>
                <a:cs typeface="+mn-cs"/>
              </a:rPr>
              <a:t> reverted back to Foster and his set of investors.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All of their efforts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were able to recover crystals</a:t>
            </a:r>
            <a:r>
              <a:rPr lang="en-US" sz="1200" kern="1200" baseline="0" dirty="0" smtClean="0">
                <a:solidFill>
                  <a:schemeClr val="tx1"/>
                </a:solidFill>
                <a:latin typeface="+mn-lt"/>
                <a:ea typeface="+mn-ea"/>
                <a:cs typeface="+mn-cs"/>
              </a:rPr>
              <a:t>…but Kennecott’s tunneling efforts (advance the slide for an overlay) produced the </a:t>
            </a:r>
            <a:r>
              <a:rPr lang="en-US" sz="1200" kern="1200" baseline="0" dirty="0" smtClean="0">
                <a:solidFill>
                  <a:schemeClr val="tx1"/>
                </a:solidFill>
                <a:latin typeface="+mn-lt"/>
                <a:ea typeface="+mn-ea"/>
                <a:cs typeface="+mn-cs"/>
              </a:rPr>
              <a:t>most tonnage </a:t>
            </a:r>
            <a:r>
              <a:rPr lang="en-US" sz="1200" kern="1200" baseline="0" dirty="0" smtClean="0">
                <a:solidFill>
                  <a:schemeClr val="tx1"/>
                </a:solidFill>
                <a:latin typeface="+mn-lt"/>
                <a:ea typeface="+mn-ea"/>
                <a:cs typeface="+mn-cs"/>
              </a:rPr>
              <a:t>of ore and a greater number of crystals than all previous operations combined.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the bottom left (click for Jet Black Overlay) is the area that industrial recovery has already consumed.  This space has been re-covered by tailings </a:t>
            </a:r>
            <a:r>
              <a:rPr lang="en-US" dirty="0" smtClean="0"/>
              <a:t>“to recreate the original shape of the hillside.</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BE1B35F-8DB1-4CF3-87C7-5B3F284C95D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Perhaps the most salacious rumor I’ve ever heard about the site was in Dominique Merz’s book.  His character claimed the mines are “played out” (all the good ore has been taken).  Kennecott sampled the entire mineral envelope…but NOT the entirety of the property.  Even if they were completely successful in recovering the main pair of drifts they had identified…that doesn’t mean all drifts were identified.  Personally, I was hoping they weren’t totally thorough in cleaning out the original deposits during their short run at the mine.  </a:t>
            </a:r>
            <a:endParaRPr lang="en-US" sz="1200" kern="1200" baseline="0" dirty="0" smtClean="0">
              <a:solidFill>
                <a:schemeClr val="tx1"/>
              </a:solidFill>
              <a:latin typeface="+mn-lt"/>
              <a:ea typeface="+mn-ea"/>
              <a:cs typeface="+mn-cs"/>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photo was among Kennecott’s records, and dates back to the 1990s.  To provide a sense of scale…look at the pickup truck hiding behind the tree in the bottom right of the shot.  Above this is a small black square which I believe to be an old air shaft that led into the tunnels.  I could not confirm this during my on-site visits…because that black box is now covered by about twenty feet of fine gravel!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 picture from inside the Black Zone…taken at the bottom left corner of the previous slide (Black X), looking up towards the top of the hill.  This entire area has been consumed of all resources and backfilled with the rubble of other </a:t>
            </a:r>
            <a:r>
              <a:rPr lang="en-US" baseline="0" dirty="0" smtClean="0"/>
              <a:t>operations in </a:t>
            </a:r>
            <a:r>
              <a:rPr lang="en-US" baseline="0" dirty="0" smtClean="0"/>
              <a:t>an effort to ‘reclaim’ the land (restore it to its initial state).  This whole talus field is ‘spent ammunition’, in a way…and the fact that 1/3 of the peak is comprised of area that has been ‘eaten’ was initially disconcerting.  Another 1/3 of the mountain in the Red Zone is fast-approaching this degree of consumption.  However, the space in the Purple Zone was more-or-less untouched, by comparison.  </a:t>
            </a:r>
            <a:br>
              <a:rPr lang="en-US" baseline="0" dirty="0" smtClean="0"/>
            </a:br>
            <a:r>
              <a:rPr lang="en-US" baseline="0" dirty="0" smtClean="0"/>
              <a:t/>
            </a:r>
            <a:br>
              <a:rPr lang="en-US" baseline="0" dirty="0" smtClean="0"/>
            </a:br>
            <a:r>
              <a:rPr lang="en-US" baseline="0" dirty="0" smtClean="0"/>
              <a:t>Next, we will move from the Black Zone onto the road between this reclaimed area and the Ruby Claims (Blue X), where our </a:t>
            </a:r>
            <a:r>
              <a:rPr lang="en-US" baseline="0" dirty="0" smtClean="0"/>
              <a:t>perspective will </a:t>
            </a:r>
            <a:r>
              <a:rPr lang="en-US" baseline="0" dirty="0" smtClean="0"/>
              <a:t>be looking over the lower pit area.</a:t>
            </a:r>
          </a:p>
        </p:txBody>
      </p:sp>
      <p:sp>
        <p:nvSpPr>
          <p:cNvPr id="4" name="Slide Number Placeholder 3"/>
          <p:cNvSpPr>
            <a:spLocks noGrp="1"/>
          </p:cNvSpPr>
          <p:nvPr>
            <p:ph type="sldNum" sz="quarter" idx="10"/>
          </p:nvPr>
        </p:nvSpPr>
        <p:spPr/>
        <p:txBody>
          <a:bodyPr/>
          <a:lstStyle/>
          <a:p>
            <a:fld id="{CBE1B35F-8DB1-4CF3-87C7-5B3F284C95D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a:t>
            </a:r>
            <a:r>
              <a:rPr lang="en-US" baseline="0" dirty="0" smtClean="0"/>
              <a:t> road between the red zone and the reclaimed area, one can see over the lower pit (bottom right).  This picture was taken from records made by Kennecott during their operations of the 1990s.  </a:t>
            </a:r>
          </a:p>
          <a:p>
            <a:endParaRPr lang="en-US" baseline="0" dirty="0" smtClean="0"/>
          </a:p>
          <a:p>
            <a:r>
              <a:rPr lang="en-US" baseline="0" dirty="0" smtClean="0"/>
              <a:t>On the upper left of the ridgeline is a small </a:t>
            </a:r>
            <a:r>
              <a:rPr lang="en-US" baseline="0" dirty="0" smtClean="0"/>
              <a:t>headquarters shack </a:t>
            </a:r>
            <a:r>
              <a:rPr lang="en-US" baseline="0" dirty="0" smtClean="0"/>
              <a:t>that was built on-site (click for encircled area).  </a:t>
            </a:r>
          </a:p>
          <a:p>
            <a:endParaRPr lang="en-US" baseline="0" dirty="0" smtClean="0"/>
          </a:p>
          <a:p>
            <a:r>
              <a:rPr lang="en-US" baseline="0" dirty="0" smtClean="0"/>
              <a:t>The Hodges Family discovered this area.  And as a reward, they got it for nothing (except nominal staking fees).  The Harris Family then purchased it from them for the price of a small car.  Corporations plundered the site for all they thought it was worth…and then transferred all liabilities to some random guy off the street.  I never imagined the price would be affordable…but I never thought it was unobtainable!  Many wonder how much money they could make with a mine like this.  I don’t know if any operation would be profitable…but I wanted the property as a place TO LIVE!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Breaking big rocks into smaller rocks is one of the duties of a good convict…but instead of seeing this work as some kind of a prison sentence, I think it would be like living in the luxury cabin of my choosing!  </a:t>
            </a:r>
          </a:p>
        </p:txBody>
      </p:sp>
      <p:sp>
        <p:nvSpPr>
          <p:cNvPr id="4" name="Slide Number Placeholder 3"/>
          <p:cNvSpPr>
            <a:spLocks noGrp="1"/>
          </p:cNvSpPr>
          <p:nvPr>
            <p:ph type="sldNum" sz="quarter" idx="10"/>
          </p:nvPr>
        </p:nvSpPr>
        <p:spPr/>
        <p:txBody>
          <a:bodyPr/>
          <a:lstStyle/>
          <a:p>
            <a:fld id="{CBE1B35F-8DB1-4CF3-87C7-5B3F284C95D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Moving further into the Lower Pit (Rex’s Red Zone) allows us to observe several interesting features</a:t>
            </a:r>
            <a:r>
              <a:rPr lang="en-US" baseline="0" dirty="0" smtClean="0"/>
              <a:t> of the smaller rock face.  M</a:t>
            </a:r>
            <a:r>
              <a:rPr lang="en-US" sz="1200" kern="1200" dirty="0" smtClean="0">
                <a:solidFill>
                  <a:schemeClr val="tx1"/>
                </a:solidFill>
                <a:latin typeface="+mn-lt"/>
                <a:ea typeface="+mn-ea"/>
                <a:cs typeface="+mn-cs"/>
              </a:rPr>
              <a:t>ultiple sources reported that some of the best crystals were found right where</a:t>
            </a:r>
            <a:r>
              <a:rPr lang="en-US" sz="1200" kern="1200" baseline="0" dirty="0" smtClean="0">
                <a:solidFill>
                  <a:schemeClr val="tx1"/>
                </a:solidFill>
                <a:latin typeface="+mn-lt"/>
                <a:ea typeface="+mn-ea"/>
                <a:cs typeface="+mn-cs"/>
              </a:rPr>
              <a:t> the digging stopped…at the property line along the road</a:t>
            </a: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the intent of these tunnels was to follow the iron-stained, mineral-rich veins,</a:t>
            </a:r>
            <a:r>
              <a:rPr lang="en-US" baseline="0" dirty="0" smtClean="0"/>
              <a:t> then</a:t>
            </a:r>
            <a:r>
              <a:rPr lang="en-US" dirty="0" smtClean="0"/>
              <a:t> I imagine the entrance was somewhat similar in appearance to the bottom left-hand</a:t>
            </a:r>
            <a:r>
              <a:rPr lang="en-US" baseline="0" dirty="0" smtClean="0"/>
              <a:t> side </a:t>
            </a:r>
            <a:r>
              <a:rPr lang="en-US" dirty="0" smtClean="0"/>
              <a:t>of this</a:t>
            </a:r>
            <a:r>
              <a:rPr lang="en-US" baseline="0" dirty="0" smtClean="0"/>
              <a:t> photo…burrowing deep into the mountain.  </a:t>
            </a:r>
            <a:r>
              <a:rPr lang="en-US" dirty="0" smtClean="0"/>
              <a:t>While this hole still exists in the wall on Rex’s property</a:t>
            </a:r>
            <a:r>
              <a:rPr lang="en-US" baseline="0" dirty="0" smtClean="0"/>
              <a:t>…the depth only goes back around twenty feet.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was the only access to the underground tunnels, and the entry was dynamited closed at the end of industrial operations in 2001.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BE1B35F-8DB1-4CF3-87C7-5B3F284C95D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Moving past the main deposit and looking back, </a:t>
            </a:r>
            <a:r>
              <a:rPr lang="en-US" dirty="0" smtClean="0"/>
              <a:t>we can </a:t>
            </a:r>
            <a:r>
              <a:rPr lang="en-US" dirty="0" smtClean="0"/>
              <a:t>see </a:t>
            </a:r>
            <a:r>
              <a:rPr lang="en-US" baseline="0" dirty="0" smtClean="0"/>
              <a:t>this gorgeous wide shot of the claims.  This photo was published by </a:t>
            </a:r>
            <a:r>
              <a:rPr lang="en-US" dirty="0" smtClean="0"/>
              <a:t>Gems &amp; Gemology</a:t>
            </a:r>
            <a:r>
              <a:rPr lang="en-US" baseline="0" dirty="0" smtClean="0"/>
              <a:t> in the Winter of 1984 with the following caption:  “</a:t>
            </a:r>
            <a:r>
              <a:rPr lang="en-US" dirty="0" smtClean="0"/>
              <a:t>View (looking south) of the Violet Claims and the lower rhyolite occurrence that has become more exposed as the result of recent mining activity for red beryl. </a:t>
            </a:r>
            <a:r>
              <a:rPr lang="en-US" baseline="0" dirty="0" smtClean="0"/>
              <a:t> The </a:t>
            </a:r>
            <a:r>
              <a:rPr lang="en-US" dirty="0" smtClean="0"/>
              <a:t>Blue Mountain is in the distance.  Photo by Ed Harris.”</a:t>
            </a:r>
          </a:p>
          <a:p>
            <a:endParaRPr lang="en-US" dirty="0" smtClean="0"/>
          </a:p>
          <a:p>
            <a:r>
              <a:rPr lang="en-US" dirty="0" smtClean="0"/>
              <a:t>Ted Harris</a:t>
            </a:r>
            <a:r>
              <a:rPr lang="en-US" baseline="0" dirty="0" smtClean="0"/>
              <a:t> (</a:t>
            </a:r>
            <a:r>
              <a:rPr lang="en-US" dirty="0" smtClean="0"/>
              <a:t>as he was also known) owned</a:t>
            </a:r>
            <a:r>
              <a:rPr lang="en-US" baseline="0" dirty="0" smtClean="0"/>
              <a:t> a diner in the nearby town of Delta, where he had another nickname </a:t>
            </a:r>
            <a:r>
              <a:rPr lang="en-US" dirty="0" smtClean="0"/>
              <a:t>--- “The Boss”.  </a:t>
            </a:r>
          </a:p>
          <a:p>
            <a:endParaRPr lang="en-US" dirty="0" smtClean="0"/>
          </a:p>
          <a:p>
            <a:r>
              <a:rPr lang="en-US" dirty="0" smtClean="0"/>
              <a:t>An old joke I heard claimed that if you have no legitimacy…you can always see how much it costs to buy you some!</a:t>
            </a:r>
            <a:r>
              <a:rPr lang="en-US" baseline="0" dirty="0" smtClean="0"/>
              <a:t>  Back in the day…Ed was the man to talk to, if anyone was interested in purchasing the claims for this reason.  One benefit to being the mine owner is that people in the mineral community immediately see </a:t>
            </a:r>
            <a:r>
              <a:rPr lang="en-US" baseline="0" dirty="0" smtClean="0"/>
              <a:t>that person’s words </a:t>
            </a:r>
            <a:r>
              <a:rPr lang="en-US" baseline="0" dirty="0" smtClean="0"/>
              <a:t>as carrying authority…but those who speak the truth about this gem </a:t>
            </a:r>
            <a:r>
              <a:rPr lang="en-US" baseline="0" dirty="0" smtClean="0"/>
              <a:t>will always </a:t>
            </a:r>
            <a:r>
              <a:rPr lang="en-US" baseline="0" dirty="0" smtClean="0"/>
              <a:t>have the strongest voice!  </a:t>
            </a:r>
          </a:p>
          <a:p>
            <a:endParaRPr lang="en-US" baseline="0" dirty="0" smtClean="0"/>
          </a:p>
          <a:p>
            <a:r>
              <a:rPr lang="en-US" baseline="0" dirty="0" smtClean="0"/>
              <a:t>With limited funds, I arrived at a financial fork in the road where I had to make a choice between either buying the mine or acquiring inventory.  I chose the latter…because in 2013, one could pick up red beryl rough on the market cheaper than it cost Kennecott to dig it out of the ground!  </a:t>
            </a:r>
          </a:p>
        </p:txBody>
      </p:sp>
      <p:sp>
        <p:nvSpPr>
          <p:cNvPr id="4" name="Slide Number Placeholder 3"/>
          <p:cNvSpPr>
            <a:spLocks noGrp="1"/>
          </p:cNvSpPr>
          <p:nvPr>
            <p:ph type="sldNum" sz="quarter" idx="10"/>
          </p:nvPr>
        </p:nvSpPr>
        <p:spPr/>
        <p:txBody>
          <a:bodyPr/>
          <a:lstStyle/>
          <a:p>
            <a:fld id="{CBE1B35F-8DB1-4CF3-87C7-5B3F284C95D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Before Kennecott showed up in the nineties, the Harris family reported a typical annual production of 500 carats…their best year was around one thousand.  </a:t>
            </a:r>
            <a:r>
              <a:rPr lang="en-US" sz="1200" kern="1200" baseline="0" dirty="0" smtClean="0">
                <a:solidFill>
                  <a:schemeClr val="tx1"/>
                </a:solidFill>
                <a:latin typeface="+mn-lt"/>
                <a:ea typeface="+mn-ea"/>
                <a:cs typeface="+mn-cs"/>
              </a:rPr>
              <a:t>During the slow periods before </a:t>
            </a:r>
            <a:r>
              <a:rPr lang="en-US" sz="1200" kern="1200" baseline="0" dirty="0" smtClean="0">
                <a:solidFill>
                  <a:schemeClr val="tx1"/>
                </a:solidFill>
                <a:latin typeface="+mn-lt"/>
                <a:ea typeface="+mn-ea"/>
                <a:cs typeface="+mn-cs"/>
              </a:rPr>
              <a:t>and after the </a:t>
            </a:r>
            <a:r>
              <a:rPr lang="en-US" sz="1200" kern="1200" baseline="0" dirty="0" smtClean="0">
                <a:solidFill>
                  <a:schemeClr val="tx1"/>
                </a:solidFill>
                <a:latin typeface="+mn-lt"/>
                <a:ea typeface="+mn-ea"/>
                <a:cs typeface="+mn-cs"/>
              </a:rPr>
              <a:t>heavily-mechanized </a:t>
            </a:r>
            <a:r>
              <a:rPr lang="en-US" sz="1200" kern="1200" baseline="0" dirty="0" smtClean="0">
                <a:solidFill>
                  <a:schemeClr val="tx1"/>
                </a:solidFill>
                <a:latin typeface="+mn-lt"/>
                <a:ea typeface="+mn-ea"/>
                <a:cs typeface="+mn-cs"/>
              </a:rPr>
              <a:t>work…the family operations might have only produced a few dozen to a hundred carats per year!  One of Kennecott’s first advisory reports claimed that the initial goal of the company ought to be the creation of 2,000 carats of faceted material…which represented multiple years of work.  Only then, the researcher claimed, could one truly have an accurate estimate for the distribution of weights and quality in the goods they wanted to price and sell.</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was able to amass a collection of over 2,000 carats…with enough cabochons to match Kennecott’s entire non-facet grade production, as well. </a:t>
            </a:r>
            <a:r>
              <a:rPr lang="en-US" dirty="0" smtClean="0"/>
              <a:t> The way I figured it, even</a:t>
            </a:r>
            <a:r>
              <a:rPr lang="en-US" baseline="0" dirty="0" smtClean="0"/>
              <a:t> if the mine never yielded much</a:t>
            </a:r>
            <a:r>
              <a:rPr lang="en-US" dirty="0" smtClean="0"/>
              <a:t>…as long as I had a few new pieces to offer the public every year,</a:t>
            </a:r>
            <a:r>
              <a:rPr lang="en-US" baseline="0" dirty="0" smtClean="0"/>
              <a:t> our business could be a success</a:t>
            </a:r>
            <a:r>
              <a:rPr lang="en-US" dirty="0" smtClean="0"/>
              <a: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certain times of the year, the Ruby-Violet Claims are lush </a:t>
            </a:r>
            <a:r>
              <a:rPr lang="en-US" dirty="0" smtClean="0"/>
              <a:t>with red and green…and </a:t>
            </a:r>
            <a:r>
              <a:rPr lang="en-US" dirty="0" smtClean="0"/>
              <a:t>the giant piles of white gravel remind</a:t>
            </a:r>
            <a:r>
              <a:rPr lang="en-US" baseline="0" dirty="0" smtClean="0"/>
              <a:t> me of home and of me.  </a:t>
            </a:r>
            <a:r>
              <a:rPr lang="en-US" dirty="0" smtClean="0"/>
              <a:t>Of all the places</a:t>
            </a:r>
            <a:r>
              <a:rPr lang="en-US" sz="1200" kern="1200" dirty="0" smtClean="0">
                <a:solidFill>
                  <a:schemeClr val="tx1"/>
                </a:solidFill>
                <a:latin typeface="+mn-lt"/>
                <a:ea typeface="+mn-ea"/>
                <a:cs typeface="+mn-cs"/>
              </a:rPr>
              <a:t> at the mine…walking along the road that divides the two sets of claims gave me </a:t>
            </a:r>
            <a:r>
              <a:rPr lang="en-US" sz="1200" kern="1200" baseline="0" dirty="0" smtClean="0">
                <a:solidFill>
                  <a:schemeClr val="tx1"/>
                </a:solidFill>
                <a:latin typeface="+mn-lt"/>
                <a:ea typeface="+mn-ea"/>
                <a:cs typeface="+mn-cs"/>
              </a:rPr>
              <a:t>the best views</a:t>
            </a:r>
            <a:r>
              <a:rPr lang="en-US" sz="1200" kern="1200" dirty="0" smtClean="0">
                <a:solidFill>
                  <a:schemeClr val="tx1"/>
                </a:solidFill>
                <a:latin typeface="+mn-lt"/>
                <a:ea typeface="+mn-ea"/>
                <a:cs typeface="+mn-cs"/>
              </a:rPr>
              <a:t>.  From here, one can see forever along the flat plains…and trace the mountains into</a:t>
            </a:r>
            <a:r>
              <a:rPr lang="en-US" sz="1200" kern="1200" baseline="0" dirty="0" smtClean="0">
                <a:solidFill>
                  <a:schemeClr val="tx1"/>
                </a:solidFill>
                <a:latin typeface="+mn-lt"/>
                <a:ea typeface="+mn-ea"/>
                <a:cs typeface="+mn-cs"/>
              </a:rPr>
              <a:t> an endless </a:t>
            </a:r>
            <a:r>
              <a:rPr lang="en-US" sz="1200" kern="1200" dirty="0" smtClean="0">
                <a:solidFill>
                  <a:schemeClr val="tx1"/>
                </a:solidFill>
                <a:latin typeface="+mn-lt"/>
                <a:ea typeface="+mn-ea"/>
                <a:cs typeface="+mn-cs"/>
              </a:rPr>
              <a:t>horizon.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BE1B35F-8DB1-4CF3-87C7-5B3F284C95D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wish I could say this is the first time a lens-flare got incorporated into my photography…but I doubt</a:t>
            </a:r>
            <a:r>
              <a:rPr lang="en-US" baseline="0" dirty="0" smtClean="0"/>
              <a:t> that’s the case</a:t>
            </a:r>
            <a:r>
              <a:rPr lang="en-US" dirty="0" smtClean="0"/>
              <a:t>.</a:t>
            </a:r>
            <a:r>
              <a:rPr lang="en-US" baseline="0" dirty="0" smtClean="0"/>
              <a:t>  </a:t>
            </a:r>
            <a:r>
              <a:rPr lang="en-US" dirty="0" smtClean="0"/>
              <a:t>It was like holding</a:t>
            </a:r>
            <a:r>
              <a:rPr lang="en-US" baseline="0" dirty="0" smtClean="0"/>
              <a:t> a b</a:t>
            </a:r>
            <a:r>
              <a:rPr lang="en-US" dirty="0" smtClean="0"/>
              <a:t>urgundied bow with four arrows made of light…strung and pulled all the way back to Heaven.</a:t>
            </a:r>
            <a:r>
              <a:rPr lang="en-US" baseline="0" dirty="0" smtClean="0"/>
              <a:t>  I can’t express how ‘visual music’ might be best-represented for you…but this scene captured it perfectly, for me.</a:t>
            </a:r>
          </a:p>
          <a:p>
            <a:endParaRPr lang="en-US" baseline="0" dirty="0" smtClean="0"/>
          </a:p>
          <a:p>
            <a:r>
              <a:rPr lang="en-US" baseline="0" dirty="0" smtClean="0"/>
              <a:t>Cropper claimed that every fall, biting flies descend on this place like the plague.  </a:t>
            </a:r>
            <a:r>
              <a:rPr lang="en-US" b="0" baseline="0" dirty="0" smtClean="0"/>
              <a:t>Bob Jones complained of the “pig smell” wafting up from the farmers in the valley below.  </a:t>
            </a:r>
            <a:r>
              <a:rPr lang="en-US" baseline="0" dirty="0" smtClean="0"/>
              <a:t>My dad, cousin and I almost dehydrated up there…and we resorted to drinking boiled cricket water out of our cooler just to stay a few hours longer (collecting materials I have yet to use).  </a:t>
            </a:r>
            <a:r>
              <a:rPr lang="en-US" baseline="0" dirty="0" smtClean="0"/>
              <a:t>I cherished all our time out there.  Sure…the </a:t>
            </a:r>
            <a:r>
              <a:rPr lang="en-US" baseline="0" dirty="0" smtClean="0"/>
              <a:t>conditions are a little austere. But no matter how anyone might try to badmouth this place, talk it down or disparage the conditions…if I had to run out the rest of my days on Earth somewhere, I preferred to spend as many of them as I could here.  </a:t>
            </a:r>
            <a:endParaRPr lang="en-US" dirty="0" smtClean="0"/>
          </a:p>
          <a:p>
            <a:endParaRPr lang="en-US" baseline="0" dirty="0" smtClean="0"/>
          </a:p>
          <a:p>
            <a:r>
              <a:rPr lang="en-US" baseline="0" dirty="0" smtClean="0"/>
              <a:t>Because, for me…the </a:t>
            </a:r>
            <a:r>
              <a:rPr lang="en-US" dirty="0" smtClean="0"/>
              <a:t>Ruby-Violet</a:t>
            </a:r>
            <a:r>
              <a:rPr lang="en-US" baseline="0" dirty="0" smtClean="0"/>
              <a:t> Claims are </a:t>
            </a:r>
            <a:r>
              <a:rPr lang="en-US" dirty="0" smtClean="0"/>
              <a:t>a magical place</a:t>
            </a:r>
            <a:r>
              <a:rPr lang="en-US" baseline="0" dirty="0" smtClean="0"/>
              <a:t>.  </a:t>
            </a:r>
          </a:p>
          <a:p>
            <a:endParaRPr lang="en-US" baseline="0" dirty="0" smtClean="0"/>
          </a:p>
          <a:p>
            <a:r>
              <a:rPr lang="en-US" baseline="0" dirty="0" smtClean="0"/>
              <a:t>My dad’s friend quipped that he “should have worked for love and married for money…instead of marrying for love and working for money!”  Back when I took this photo…I believed there was a way for a man’s motivation to be the best of all those things</a:t>
            </a:r>
            <a:r>
              <a:rPr lang="en-US" dirty="0" smtClean="0"/>
              <a:t>.  </a:t>
            </a:r>
          </a:p>
          <a:p>
            <a:endParaRPr lang="en-US" baseline="0" dirty="0" smtClean="0"/>
          </a:p>
          <a:p>
            <a:r>
              <a:rPr lang="en-US" baseline="0" dirty="0" smtClean="0"/>
              <a:t>And the view alone (to me) was probably worth a million bucks.  </a:t>
            </a:r>
          </a:p>
        </p:txBody>
      </p:sp>
      <p:sp>
        <p:nvSpPr>
          <p:cNvPr id="4" name="Slide Number Placeholder 3"/>
          <p:cNvSpPr>
            <a:spLocks noGrp="1"/>
          </p:cNvSpPr>
          <p:nvPr>
            <p:ph type="sldNum" sz="quarter" idx="10"/>
          </p:nvPr>
        </p:nvSpPr>
        <p:spPr/>
        <p:txBody>
          <a:bodyPr/>
          <a:lstStyle/>
          <a:p>
            <a:fld id="{CBE1B35F-8DB1-4CF3-87C7-5B3F284C95D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begin with an overhead view of the red emerald mine site as it sits in these mountains…taken from Google Earth.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perimeter looks like a small</a:t>
            </a:r>
            <a:r>
              <a:rPr lang="en-US" sz="1200" kern="1200" baseline="0" dirty="0" smtClean="0">
                <a:solidFill>
                  <a:schemeClr val="tx1"/>
                </a:solidFill>
                <a:latin typeface="+mn-lt"/>
                <a:ea typeface="+mn-ea"/>
                <a:cs typeface="+mn-cs"/>
              </a:rPr>
              <a:t> white butterfly in the center of the screen.  Advance the slide to overlay these claims </a:t>
            </a:r>
            <a:r>
              <a:rPr lang="en-US" sz="1200" kern="1200" dirty="0" smtClean="0">
                <a:solidFill>
                  <a:schemeClr val="tx1"/>
                </a:solidFill>
                <a:latin typeface="+mn-lt"/>
                <a:ea typeface="+mn-ea"/>
                <a:cs typeface="+mn-cs"/>
              </a:rPr>
              <a:t>with the </a:t>
            </a:r>
            <a:r>
              <a:rPr lang="en-US" sz="1200" kern="1200" baseline="0" dirty="0" smtClean="0">
                <a:solidFill>
                  <a:schemeClr val="tx1"/>
                </a:solidFill>
                <a:latin typeface="+mn-lt"/>
                <a:ea typeface="+mn-ea"/>
                <a:cs typeface="+mn-cs"/>
              </a:rPr>
              <a:t>footprint </a:t>
            </a:r>
            <a:r>
              <a:rPr lang="en-US" sz="1200" kern="1200" dirty="0" smtClean="0">
                <a:solidFill>
                  <a:schemeClr val="tx1"/>
                </a:solidFill>
                <a:latin typeface="+mn-lt"/>
                <a:ea typeface="+mn-ea"/>
                <a:cs typeface="+mn-cs"/>
              </a:rPr>
              <a:t>of the much-bigger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Brush-Wellman Mine</a:t>
            </a:r>
            <a:r>
              <a:rPr lang="en-US"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Brush-Wellman is the only source of</a:t>
            </a:r>
            <a:r>
              <a:rPr lang="en-US" sz="1200" kern="1200" baseline="0" dirty="0" smtClean="0">
                <a:solidFill>
                  <a:schemeClr val="tx1"/>
                </a:solidFill>
                <a:latin typeface="+mn-lt"/>
                <a:ea typeface="+mn-ea"/>
                <a:cs typeface="+mn-cs"/>
              </a:rPr>
              <a:t> beryllium in the United States.  O</a:t>
            </a:r>
            <a:r>
              <a:rPr lang="en-US" dirty="0" smtClean="0"/>
              <a:t>n December 12, 2008, the Department of Defense</a:t>
            </a:r>
            <a:r>
              <a:rPr lang="en-US" baseline="0" dirty="0" smtClean="0"/>
              <a:t> </a:t>
            </a:r>
            <a:r>
              <a:rPr lang="en-US" dirty="0" smtClean="0"/>
              <a:t>classified beryllium as the only “strategic material…critical to national security.”</a:t>
            </a:r>
            <a:r>
              <a:rPr lang="en-US" sz="1200" kern="1200" baseline="0" dirty="0" smtClean="0">
                <a:solidFill>
                  <a:schemeClr val="tx1"/>
                </a:solidFill>
                <a:latin typeface="+mn-lt"/>
                <a:ea typeface="+mn-ea"/>
                <a:cs typeface="+mn-cs"/>
              </a:rPr>
              <a:t>  In some sense, everyone who has ever received a red emerald from me…is a victim of my Brush-Pass.  </a:t>
            </a:r>
            <a:r>
              <a:rPr lang="en-US" sz="1200" kern="1200" dirty="0" smtClean="0">
                <a:solidFill>
                  <a:schemeClr val="tx1"/>
                </a:solidFill>
                <a:latin typeface="+mn-lt"/>
                <a:ea typeface="+mn-ea"/>
                <a:cs typeface="+mn-cs"/>
              </a:rPr>
              <a:t>Although most of its operations</a:t>
            </a:r>
            <a:r>
              <a:rPr lang="en-US" sz="1200" kern="1200" baseline="0" dirty="0" smtClean="0">
                <a:solidFill>
                  <a:schemeClr val="tx1"/>
                </a:solidFill>
                <a:latin typeface="+mn-lt"/>
                <a:ea typeface="+mn-ea"/>
                <a:cs typeface="+mn-cs"/>
              </a:rPr>
              <a:t> are underground, the Brush-Wellman surface footprint is still much larger than the Wah-Wah site</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While the Ruby-Violet claims may appear small by</a:t>
            </a:r>
            <a:r>
              <a:rPr lang="en-US" sz="1200" kern="1200" dirty="0" smtClean="0">
                <a:solidFill>
                  <a:schemeClr val="tx1"/>
                </a:solidFill>
                <a:latin typeface="+mn-lt"/>
                <a:ea typeface="+mn-ea"/>
                <a:cs typeface="+mn-cs"/>
              </a:rPr>
              <a:t> comparison</a:t>
            </a:r>
            <a:r>
              <a:rPr lang="en-US" sz="1200" kern="1200" baseline="0" dirty="0" smtClean="0">
                <a:solidFill>
                  <a:schemeClr val="tx1"/>
                </a:solidFill>
                <a:latin typeface="+mn-lt"/>
                <a:ea typeface="+mn-ea"/>
                <a:cs typeface="+mn-cs"/>
              </a:rPr>
              <a:t>…this should never be misconstrued to mean that its subterranean operations are insignificant.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general consensus is that mining at the Ruby-Violet is not feasible.  The host rock has the hardness of concrete, and the cost of processing is high --- One ton of ore yields only one carat of facet-grade crystal.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Harris Family owned FOUR Ruby</a:t>
            </a:r>
            <a:r>
              <a:rPr lang="en-US" sz="1200" kern="1200" baseline="0" dirty="0" smtClean="0">
                <a:solidFill>
                  <a:schemeClr val="tx1"/>
                </a:solidFill>
                <a:latin typeface="+mn-lt"/>
                <a:ea typeface="+mn-ea"/>
                <a:cs typeface="+mn-cs"/>
              </a:rPr>
              <a:t> Claims and EIGHT Violet Claims, with the surrounding area designated as “Red Beryl” zones.  When the two brothers split their operations between them, Rex Harris took the Rubies, Violet 7 &amp; 8 and half of Violet 5 &amp; 6 (highlighted in red).  His brother Ted (Ed) Harris took the remaining Violets, along with the adjoining red beryl claims (highlighted in yellow).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On June 2nd, 2013…I set out to answer one basic question:  Could either site sustain a financially viable operation…at </a:t>
            </a:r>
            <a:r>
              <a:rPr lang="en-US" sz="1200" i="1" kern="1200" baseline="0" dirty="0" smtClean="0">
                <a:solidFill>
                  <a:schemeClr val="tx1"/>
                </a:solidFill>
                <a:latin typeface="+mn-lt"/>
                <a:ea typeface="+mn-ea"/>
                <a:cs typeface="+mn-cs"/>
              </a:rPr>
              <a:t>any</a:t>
            </a:r>
            <a:r>
              <a:rPr lang="en-US" sz="1200" kern="1200" baseline="0" dirty="0" smtClean="0">
                <a:solidFill>
                  <a:schemeClr val="tx1"/>
                </a:solidFill>
                <a:latin typeface="+mn-lt"/>
                <a:ea typeface="+mn-ea"/>
                <a:cs typeface="+mn-cs"/>
              </a:rPr>
              <a:t> cost?</a:t>
            </a:r>
          </a:p>
        </p:txBody>
      </p:sp>
      <p:sp>
        <p:nvSpPr>
          <p:cNvPr id="4" name="Slide Number Placeholder 3"/>
          <p:cNvSpPr>
            <a:spLocks noGrp="1"/>
          </p:cNvSpPr>
          <p:nvPr>
            <p:ph type="sldNum" sz="quarter" idx="10"/>
          </p:nvPr>
        </p:nvSpPr>
        <p:spPr/>
        <p:txBody>
          <a:bodyPr/>
          <a:lstStyle/>
          <a:p>
            <a:fld id="{CBE1B35F-8DB1-4CF3-87C7-5B3F284C95D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If this mountain no longer existed…is there any other place in the world where we might find enough red emeralds to give this stone</a:t>
            </a:r>
            <a:r>
              <a:rPr lang="en-US" sz="1200" b="0" i="0" kern="1200" baseline="0" dirty="0" smtClean="0">
                <a:solidFill>
                  <a:schemeClr val="tx1"/>
                </a:solidFill>
                <a:latin typeface="+mn-lt"/>
                <a:ea typeface="+mn-ea"/>
                <a:cs typeface="+mn-cs"/>
              </a:rPr>
              <a:t> a better</a:t>
            </a:r>
            <a:r>
              <a:rPr lang="en-US" sz="1200" b="0" i="0" kern="1200" dirty="0" smtClean="0">
                <a:solidFill>
                  <a:schemeClr val="tx1"/>
                </a:solidFill>
                <a:latin typeface="+mn-lt"/>
                <a:ea typeface="+mn-ea"/>
                <a:cs typeface="+mn-cs"/>
              </a:rPr>
              <a:t> happy ending?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In 2003, </a:t>
            </a:r>
            <a:r>
              <a:rPr lang="en-US" sz="1200" b="0" i="0" kern="1200" dirty="0" err="1" smtClean="0">
                <a:solidFill>
                  <a:schemeClr val="tx1"/>
                </a:solidFill>
                <a:latin typeface="+mn-lt"/>
                <a:ea typeface="+mn-ea"/>
                <a:cs typeface="+mn-cs"/>
              </a:rPr>
              <a:t>Lanny</a:t>
            </a:r>
            <a:r>
              <a:rPr lang="en-US" sz="1200" b="0" i="0" kern="1200" dirty="0" smtClean="0">
                <a:solidFill>
                  <a:schemeClr val="tx1"/>
                </a:solidFill>
                <a:latin typeface="+mn-lt"/>
                <a:ea typeface="+mn-ea"/>
                <a:cs typeface="+mn-cs"/>
              </a:rPr>
              <a:t> Ream recounted </a:t>
            </a:r>
            <a:r>
              <a:rPr lang="en-US" sz="1200" b="0" i="0" kern="1200" baseline="0" dirty="0" smtClean="0">
                <a:solidFill>
                  <a:schemeClr val="tx1"/>
                </a:solidFill>
                <a:latin typeface="+mn-lt"/>
                <a:ea typeface="+mn-ea"/>
                <a:cs typeface="+mn-cs"/>
              </a:rPr>
              <a:t>a </a:t>
            </a:r>
            <a:r>
              <a:rPr lang="en-US" sz="1200" b="0" i="0" kern="1200" dirty="0" smtClean="0">
                <a:solidFill>
                  <a:schemeClr val="tx1"/>
                </a:solidFill>
                <a:latin typeface="+mn-lt"/>
                <a:ea typeface="+mn-ea"/>
                <a:cs typeface="+mn-cs"/>
              </a:rPr>
              <a:t>story of tracking down a deposit of red beryl in the mountains of western Utah </a:t>
            </a:r>
            <a:r>
              <a:rPr lang="en-US" sz="1200" b="0" i="0" kern="1200" baseline="0" dirty="0" smtClean="0">
                <a:solidFill>
                  <a:schemeClr val="tx1"/>
                </a:solidFill>
                <a:latin typeface="+mn-lt"/>
                <a:ea typeface="+mn-ea"/>
                <a:cs typeface="+mn-cs"/>
              </a:rPr>
              <a:t>(</a:t>
            </a:r>
            <a:r>
              <a:rPr lang="en-US" dirty="0" smtClean="0"/>
              <a:t>Ream took </a:t>
            </a:r>
            <a:r>
              <a:rPr lang="en-US" sz="1200" b="0" i="0" kern="1200" dirty="0" err="1" smtClean="0">
                <a:solidFill>
                  <a:schemeClr val="tx1"/>
                </a:solidFill>
                <a:latin typeface="+mn-lt"/>
                <a:ea typeface="+mn-ea"/>
                <a:cs typeface="+mn-cs"/>
              </a:rPr>
              <a:t>Rohtert’s</a:t>
            </a:r>
            <a:r>
              <a:rPr lang="en-US" sz="1200" b="0" i="0" kern="1200" dirty="0" smtClean="0">
                <a:solidFill>
                  <a:schemeClr val="tx1"/>
                </a:solidFill>
                <a:latin typeface="+mn-lt"/>
                <a:ea typeface="+mn-ea"/>
                <a:cs typeface="+mn-cs"/>
              </a:rPr>
              <a:t> mountain</a:t>
            </a:r>
            <a:r>
              <a:rPr lang="en-US" sz="1200" b="0" i="0" kern="1200" baseline="0" dirty="0" smtClean="0">
                <a:solidFill>
                  <a:schemeClr val="tx1"/>
                </a:solidFill>
                <a:latin typeface="+mn-lt"/>
                <a:ea typeface="+mn-ea"/>
                <a:cs typeface="+mn-cs"/>
              </a:rPr>
              <a:t> profile picture clear </a:t>
            </a:r>
            <a:r>
              <a:rPr lang="en-US" sz="1200" b="0" i="0" kern="1200" dirty="0" smtClean="0">
                <a:solidFill>
                  <a:schemeClr val="tx1"/>
                </a:solidFill>
                <a:latin typeface="+mn-lt"/>
                <a:ea typeface="+mn-ea"/>
                <a:cs typeface="+mn-cs"/>
              </a:rPr>
              <a:t>back in </a:t>
            </a:r>
            <a:r>
              <a:rPr lang="en-US" dirty="0" smtClean="0"/>
              <a:t>September of 1979)</a:t>
            </a:r>
            <a:r>
              <a:rPr lang="en-US" sz="1200" b="0" i="0" kern="1200" dirty="0" smtClean="0">
                <a:solidFill>
                  <a:schemeClr val="tx1"/>
                </a:solidFill>
                <a:latin typeface="+mn-lt"/>
                <a:ea typeface="+mn-ea"/>
                <a:cs typeface="+mn-cs"/>
              </a:rPr>
              <a:t>.  It was a locality a friend told him existed…but not many others had seen at the time.  He wasn’t sure the claim holders would grant him permission to visit…but he just wanted to get up there and see that red beryl for himself</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Utah Bureau of Mines identified a previously-unreported red</a:t>
            </a:r>
            <a:r>
              <a:rPr lang="en-US" baseline="0" dirty="0" smtClean="0"/>
              <a:t> beryl locality in Iron County (but they were the sole report of this claim).  New Mexico also has a verified deposit in the Black Range that to date has only been surface-explored.  The Thomas Range has several spots besides Topaz Mountain where red beryl has been excavated (including </a:t>
            </a:r>
            <a:r>
              <a:rPr lang="en-US" dirty="0" smtClean="0"/>
              <a:t>Starvation Canyon, </a:t>
            </a:r>
            <a:r>
              <a:rPr lang="en-US" baseline="0" dirty="0" err="1" smtClean="0"/>
              <a:t>Wildhorse</a:t>
            </a:r>
            <a:r>
              <a:rPr lang="en-US" baseline="0" dirty="0" smtClean="0"/>
              <a:t> Springs and the active </a:t>
            </a:r>
            <a:r>
              <a:rPr lang="en-US" baseline="0" dirty="0" err="1" smtClean="0"/>
              <a:t>Holfert</a:t>
            </a:r>
            <a:r>
              <a:rPr lang="en-US" baseline="0" dirty="0" smtClean="0"/>
              <a:t> and Adventures claims).  </a:t>
            </a:r>
            <a:r>
              <a:rPr lang="en-US" dirty="0" smtClean="0"/>
              <a:t>Merz’s Red Emerald book asserted that the Red Dog Claims were the TRUE source of fine, high-quality</a:t>
            </a:r>
            <a:r>
              <a:rPr lang="en-US" baseline="0" dirty="0" smtClean="0"/>
              <a:t> crystals.  Red Dog Claims do exist, in fact…but no documented production figures of </a:t>
            </a:r>
            <a:r>
              <a:rPr lang="en-US" i="1" baseline="0" dirty="0" smtClean="0"/>
              <a:t>red beryl </a:t>
            </a:r>
            <a:r>
              <a:rPr lang="en-US" baseline="0" dirty="0" smtClean="0"/>
              <a:t>have ever been reported from them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Similar dreamers with access to better financial resources </a:t>
            </a:r>
            <a:r>
              <a:rPr lang="en-US" baseline="0" dirty="0" smtClean="0"/>
              <a:t>certainly must exist…but </a:t>
            </a:r>
            <a:r>
              <a:rPr lang="en-US" baseline="0" dirty="0" smtClean="0"/>
              <a:t>where IS the perfect place for them to dig, REALLY?  There are alternatives, but the cost of those…is about the same as purchasing this mine. I assume most people would just go for the ‘surer thing’…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even in the Wah-Wahs, success is never a guarantee.  </a:t>
            </a:r>
          </a:p>
        </p:txBody>
      </p:sp>
      <p:sp>
        <p:nvSpPr>
          <p:cNvPr id="4" name="Slide Number Placeholder 3"/>
          <p:cNvSpPr>
            <a:spLocks noGrp="1"/>
          </p:cNvSpPr>
          <p:nvPr>
            <p:ph type="sldNum" sz="quarter" idx="10"/>
          </p:nvPr>
        </p:nvSpPr>
        <p:spPr/>
        <p:txBody>
          <a:bodyPr/>
          <a:lstStyle/>
          <a:p>
            <a:fld id="{CBE1B35F-8DB1-4CF3-87C7-5B3F284C95DB}"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Some of the best parts of our Red Emerald adventures were the times my father and I retraced the steps of all those who came before.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At the bottom right is one of the first photos </a:t>
            </a:r>
            <a:r>
              <a:rPr lang="en-US" sz="1200" kern="1200" dirty="0" smtClean="0">
                <a:solidFill>
                  <a:schemeClr val="tx1"/>
                </a:solidFill>
                <a:latin typeface="+mn-lt"/>
                <a:ea typeface="+mn-ea"/>
                <a:cs typeface="+mn-cs"/>
              </a:rPr>
              <a:t>of the Ruby-Violet</a:t>
            </a:r>
            <a:r>
              <a:rPr lang="en-US" sz="1200" kern="1200" baseline="0" dirty="0" smtClean="0">
                <a:solidFill>
                  <a:schemeClr val="tx1"/>
                </a:solidFill>
                <a:latin typeface="+mn-lt"/>
                <a:ea typeface="+mn-ea"/>
                <a:cs typeface="+mn-cs"/>
              </a:rPr>
              <a:t> Claims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published by </a:t>
            </a:r>
            <a:r>
              <a:rPr lang="en-US" sz="1200" kern="1200" dirty="0" smtClean="0">
                <a:solidFill>
                  <a:schemeClr val="tx1"/>
                </a:solidFill>
                <a:latin typeface="+mn-lt"/>
                <a:ea typeface="+mn-ea"/>
                <a:cs typeface="+mn-cs"/>
              </a:rPr>
              <a:t>the Lapidary Journal</a:t>
            </a:r>
            <a:r>
              <a:rPr lang="en-US" sz="1200" kern="1200" baseline="0" dirty="0" smtClean="0">
                <a:solidFill>
                  <a:schemeClr val="tx1"/>
                </a:solidFill>
                <a:latin typeface="+mn-lt"/>
                <a:ea typeface="+mn-ea"/>
                <a:cs typeface="+mn-cs"/>
              </a:rPr>
              <a:t> i</a:t>
            </a:r>
            <a:r>
              <a:rPr lang="en-US" sz="1200" kern="1200" dirty="0" smtClean="0">
                <a:solidFill>
                  <a:schemeClr val="tx1"/>
                </a:solidFill>
                <a:latin typeface="+mn-lt"/>
                <a:ea typeface="+mn-ea"/>
                <a:cs typeface="+mn-cs"/>
              </a:rPr>
              <a:t>n March 1979</a:t>
            </a:r>
            <a:r>
              <a:rPr lang="en-US" sz="1200" kern="1200" baseline="0" dirty="0" smtClean="0">
                <a:solidFill>
                  <a:schemeClr val="tx1"/>
                </a:solidFill>
                <a:latin typeface="+mn-lt"/>
                <a:ea typeface="+mn-ea"/>
                <a:cs typeface="+mn-cs"/>
              </a:rPr>
              <a:t>.  This picture was taken by </a:t>
            </a:r>
            <a:r>
              <a:rPr lang="en-US" sz="1200" kern="1200" dirty="0" smtClean="0">
                <a:solidFill>
                  <a:schemeClr val="tx1"/>
                </a:solidFill>
                <a:latin typeface="+mn-lt"/>
                <a:ea typeface="+mn-ea"/>
                <a:cs typeface="+mn-cs"/>
              </a:rPr>
              <a:t>John Barlow from 8 miles away.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Red Emeralds grew</a:t>
            </a:r>
            <a:r>
              <a:rPr lang="en-US" sz="1200" kern="1200" baseline="0" dirty="0" smtClean="0">
                <a:solidFill>
                  <a:schemeClr val="tx1"/>
                </a:solidFill>
                <a:latin typeface="+mn-lt"/>
                <a:ea typeface="+mn-ea"/>
                <a:cs typeface="+mn-cs"/>
              </a:rPr>
              <a:t> in a rhyolite that is a </a:t>
            </a:r>
            <a:r>
              <a:rPr lang="en-US" sz="1200" kern="1200" dirty="0" smtClean="0">
                <a:solidFill>
                  <a:schemeClr val="tx1"/>
                </a:solidFill>
                <a:latin typeface="+mn-lt"/>
                <a:ea typeface="+mn-ea"/>
                <a:cs typeface="+mn-cs"/>
              </a:rPr>
              <a:t>bright, snow white…so the exposed rock stands out starkly against the mountain’s natural vegetation, even at a great distance.  If you go to Utah and drive to the Wah-Wah Mountains, you’ll think you’re close</a:t>
            </a:r>
            <a:r>
              <a:rPr lang="en-US" sz="1200" kern="1200" baseline="0" dirty="0" smtClean="0">
                <a:solidFill>
                  <a:schemeClr val="tx1"/>
                </a:solidFill>
                <a:latin typeface="+mn-lt"/>
                <a:ea typeface="+mn-ea"/>
                <a:cs typeface="+mn-cs"/>
              </a:rPr>
              <a:t>…</a:t>
            </a:r>
            <a:r>
              <a:rPr lang="en-US" sz="1200" kern="1200" dirty="0" smtClean="0">
                <a:solidFill>
                  <a:schemeClr val="tx1"/>
                </a:solidFill>
                <a:latin typeface="+mn-lt"/>
                <a:ea typeface="+mn-ea"/>
                <a:cs typeface="+mn-cs"/>
              </a:rPr>
              <a:t>long before you ever are!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Above,</a:t>
            </a:r>
            <a:r>
              <a:rPr lang="en-US" baseline="0" dirty="0" smtClean="0"/>
              <a:t> I tried to recapture the magic of the original shot </a:t>
            </a:r>
            <a:r>
              <a:rPr lang="en-US" sz="1200" kern="1200" dirty="0" smtClean="0">
                <a:solidFill>
                  <a:schemeClr val="tx1"/>
                </a:solidFill>
                <a:latin typeface="+mn-lt"/>
                <a:ea typeface="+mn-ea"/>
                <a:cs typeface="+mn-cs"/>
              </a:rPr>
              <a:t>from a highway almost ten miles away (with fencing).  </a:t>
            </a:r>
          </a:p>
          <a:p>
            <a:endParaRPr lang="en-US" dirty="0"/>
          </a:p>
        </p:txBody>
      </p:sp>
      <p:sp>
        <p:nvSpPr>
          <p:cNvPr id="4" name="Slide Number Placeholder 3"/>
          <p:cNvSpPr>
            <a:spLocks noGrp="1"/>
          </p:cNvSpPr>
          <p:nvPr>
            <p:ph type="sldNum" sz="quarter" idx="10"/>
          </p:nvPr>
        </p:nvSpPr>
        <p:spPr/>
        <p:txBody>
          <a:bodyPr/>
          <a:lstStyle/>
          <a:p>
            <a:fld id="{CBE1B35F-8DB1-4CF3-87C7-5B3F284C95D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is Topaz Mountain in the Thomas Range…</a:t>
            </a:r>
            <a:r>
              <a:rPr lang="en-US" baseline="0" dirty="0" smtClean="0"/>
              <a:t>less than 100 miles from the Wah-Wah Mountains.  This </a:t>
            </a:r>
            <a:r>
              <a:rPr lang="en-US" dirty="0" smtClean="0"/>
              <a:t>location is where red beryl was first discovered by Maynard Bixby,</a:t>
            </a:r>
            <a:r>
              <a:rPr lang="en-US" baseline="0" dirty="0" smtClean="0"/>
              <a:t> back in 1904.  Because the government made this land into a National Park, anyone who visits America can go to the same place to recover a specimen for themselves.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John </a:t>
            </a:r>
            <a:r>
              <a:rPr lang="en-US" baseline="0" dirty="0" err="1" smtClean="0"/>
              <a:t>Holfert</a:t>
            </a:r>
            <a:r>
              <a:rPr lang="en-US" baseline="0" dirty="0" smtClean="0"/>
              <a:t> wrote a Field Guide in 1996 on the minerals that can be found in this area, along with the exact spots (and hand-drawn maps!) where one can find them.  When you drive into Topaz Mountain, go past the private claims; with the road at your back, look up and slightly to the left.  Even though people have been digging at this site for over a century, the Land Department limits everyone to the use of hand-tools…severely restricting the amount of materials which can be processed.  Even after a hundred years, only a little ground has been disturbed…but because it’s white rhyolite, even a novice observer can identify the brighter, red beryl-bearing zone.  </a:t>
            </a:r>
            <a:endParaRPr lang="en-US" dirty="0" smtClean="0"/>
          </a:p>
          <a:p>
            <a:endParaRPr lang="en-US" dirty="0" smtClean="0"/>
          </a:p>
          <a:p>
            <a:r>
              <a:rPr lang="en-US" dirty="0" smtClean="0"/>
              <a:t>Can YOU see it?  Click to proceed in the slide show to reveal the location.  </a:t>
            </a:r>
          </a:p>
          <a:p>
            <a:endParaRPr lang="en-US" baseline="0" dirty="0" smtClean="0"/>
          </a:p>
          <a:p>
            <a:r>
              <a:rPr lang="en-US" dirty="0" smtClean="0"/>
              <a:t>While</a:t>
            </a:r>
            <a:r>
              <a:rPr lang="en-US" baseline="0" dirty="0" smtClean="0"/>
              <a:t> the ledge in that red circle appears close…the hike takes at least twenty minutes from this point and is somewhat taxing, physically.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a:t>
            </a:r>
            <a:r>
              <a:rPr lang="en-US" baseline="0" dirty="0" smtClean="0"/>
              <a:t>n my first trip, I plucked a beautiful red beryl wafer on topaz from the deposit…so, I can tell you from personal experience that I know firsthand these hexagonal crystals are out there!  </a:t>
            </a:r>
            <a:endParaRPr lang="en-US" dirty="0" smtClean="0"/>
          </a:p>
        </p:txBody>
      </p:sp>
      <p:sp>
        <p:nvSpPr>
          <p:cNvPr id="4" name="Slide Number Placeholder 3"/>
          <p:cNvSpPr>
            <a:spLocks noGrp="1"/>
          </p:cNvSpPr>
          <p:nvPr>
            <p:ph type="sldNum" sz="quarter" idx="10"/>
          </p:nvPr>
        </p:nvSpPr>
        <p:spPr/>
        <p:txBody>
          <a:bodyPr/>
          <a:lstStyle/>
          <a:p>
            <a:fld id="{CBE1B35F-8DB1-4CF3-87C7-5B3F284C95D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reason why nobody</a:t>
            </a:r>
            <a:r>
              <a:rPr lang="en-US" baseline="0" dirty="0" smtClean="0"/>
              <a:t> takes Topaz Mountain seriously is because there…they’ve just dug </a:t>
            </a:r>
            <a:r>
              <a:rPr lang="en-US" dirty="0" smtClean="0"/>
              <a:t>chicken scratches in the dirt.  W</a:t>
            </a:r>
            <a:r>
              <a:rPr lang="en-US" baseline="0" dirty="0" smtClean="0"/>
              <a:t>hereas h</a:t>
            </a:r>
            <a:r>
              <a:rPr lang="en-US" dirty="0" smtClean="0"/>
              <a:t>ere in the Wah-Wahs, they blew off the top of the</a:t>
            </a:r>
            <a:r>
              <a:rPr lang="en-US" baseline="0" dirty="0" smtClean="0"/>
              <a:t> mountain to get to this part.  It will take another two to three centuries to arrive at this same depth in the Thomas Range.  </a:t>
            </a:r>
            <a:endParaRPr lang="en-US" dirty="0" smtClean="0"/>
          </a:p>
          <a:p>
            <a:endParaRPr lang="en-US" dirty="0" smtClean="0"/>
          </a:p>
          <a:p>
            <a:r>
              <a:rPr lang="en-US" dirty="0" smtClean="0"/>
              <a:t>When</a:t>
            </a:r>
            <a:r>
              <a:rPr lang="en-US" baseline="0" dirty="0" smtClean="0"/>
              <a:t> you’re i</a:t>
            </a:r>
            <a:r>
              <a:rPr lang="en-US" dirty="0" smtClean="0"/>
              <a:t>n the Wah-Wah Mountains…you are beset</a:t>
            </a:r>
            <a:r>
              <a:rPr lang="en-US" baseline="0" dirty="0" smtClean="0"/>
              <a:t> </a:t>
            </a:r>
            <a:r>
              <a:rPr lang="en-US" dirty="0" smtClean="0"/>
              <a:t>on all sides</a:t>
            </a:r>
            <a:r>
              <a:rPr lang="en-US" baseline="0" dirty="0" smtClean="0"/>
              <a:t> by a blinding, intense light</a:t>
            </a:r>
            <a:r>
              <a:rPr lang="en-US" dirty="0" smtClean="0"/>
              <a:t>.  This</a:t>
            </a:r>
            <a:r>
              <a:rPr lang="en-US" baseline="0" dirty="0" smtClean="0"/>
              <a:t> photo of the</a:t>
            </a:r>
            <a:r>
              <a:rPr lang="en-US" dirty="0" smtClean="0"/>
              <a:t> white cliffs of the Wah-Wahs</a:t>
            </a:r>
            <a:r>
              <a:rPr lang="en-US" baseline="0" dirty="0" smtClean="0"/>
              <a:t> was </a:t>
            </a:r>
            <a:r>
              <a:rPr lang="en-US" dirty="0" smtClean="0"/>
              <a:t>take</a:t>
            </a:r>
            <a:r>
              <a:rPr lang="en-US" baseline="0" dirty="0" smtClean="0"/>
              <a:t>n by me.  </a:t>
            </a:r>
            <a:r>
              <a:rPr lang="en-US" dirty="0" smtClean="0"/>
              <a:t>Somebody whispered in my ear that this</a:t>
            </a:r>
            <a:r>
              <a:rPr lang="en-US" baseline="0" dirty="0" smtClean="0"/>
              <a:t> place where a huge chunk is removed is called </a:t>
            </a:r>
            <a:r>
              <a:rPr lang="en-US" dirty="0" smtClean="0"/>
              <a:t>The Cathedral (the Purple Zone on Slide</a:t>
            </a:r>
            <a:r>
              <a:rPr lang="en-US" baseline="0" dirty="0" smtClean="0"/>
              <a:t> Thirteen)</a:t>
            </a:r>
            <a:r>
              <a:rPr lang="en-US" dirty="0" smtClean="0"/>
              <a:t>. </a:t>
            </a:r>
            <a:r>
              <a:rPr lang="en-US" baseline="0" dirty="0" smtClean="0"/>
              <a:t> N</a:t>
            </a:r>
            <a:r>
              <a:rPr lang="en-US" dirty="0" smtClean="0"/>
              <a:t>ote the cracks in the wall --- inside these are where the crystals formed.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of the main differences between the emerald beryls and the non-emerald beryls is the conditions under which they crystallize.  Colombian Emeralds grew in tight mica schists, while red emeralds grew in these tight rhyolite fissures.  Both geological conditions that created the higher pressures experienced during crystal formation were ultimately classified as the SAME type of hydrothermal events.  Those increased pressures cause these beryls to carry a greater load of the inclusions responsible for giving emeralds their intensely-saturated colors.  </a:t>
            </a:r>
          </a:p>
        </p:txBody>
      </p:sp>
      <p:sp>
        <p:nvSpPr>
          <p:cNvPr id="4" name="Slide Number Placeholder 3"/>
          <p:cNvSpPr>
            <a:spLocks noGrp="1"/>
          </p:cNvSpPr>
          <p:nvPr>
            <p:ph type="sldNum" sz="quarter" idx="10"/>
          </p:nvPr>
        </p:nvSpPr>
        <p:spPr/>
        <p:txBody>
          <a:bodyPr/>
          <a:lstStyle/>
          <a:p>
            <a:fld id="{CBE1B35F-8DB1-4CF3-87C7-5B3F284C95D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mining photo was published in </a:t>
            </a:r>
            <a:r>
              <a:rPr lang="en-US" dirty="0" smtClean="0"/>
              <a:t>the October 2010 issue of Rock &amp; Gem magazine, claiming that the “lucky group…included Marc </a:t>
            </a:r>
            <a:r>
              <a:rPr lang="en-US" dirty="0" err="1" smtClean="0"/>
              <a:t>Miterman</a:t>
            </a:r>
            <a:r>
              <a:rPr lang="en-US" dirty="0" smtClean="0"/>
              <a:t>, Bob</a:t>
            </a:r>
            <a:r>
              <a:rPr lang="en-US" baseline="0" dirty="0" smtClean="0"/>
              <a:t> and Evan</a:t>
            </a:r>
            <a:r>
              <a:rPr lang="en-US" dirty="0" smtClean="0"/>
              <a:t> Jones, Marlow and Jean Cropper,</a:t>
            </a:r>
            <a:r>
              <a:rPr lang="en-US" baseline="0" dirty="0" smtClean="0"/>
              <a:t> with Clay and </a:t>
            </a:r>
            <a:r>
              <a:rPr lang="en-US" dirty="0" smtClean="0"/>
              <a:t>Jennifer Holman.”</a:t>
            </a:r>
          </a:p>
          <a:p>
            <a:endParaRPr lang="en-US" dirty="0" smtClean="0"/>
          </a:p>
          <a:p>
            <a:r>
              <a:rPr lang="en-US" dirty="0" smtClean="0"/>
              <a:t>They were right to describe these people as fortunate…because it IS</a:t>
            </a:r>
            <a:r>
              <a:rPr lang="en-US" baseline="0" dirty="0" smtClean="0"/>
              <a:t> </a:t>
            </a:r>
            <a:r>
              <a:rPr lang="en-US" dirty="0" smtClean="0"/>
              <a:t>an honor to dig</a:t>
            </a:r>
            <a:r>
              <a:rPr lang="en-US" baseline="0" dirty="0" smtClean="0"/>
              <a:t> out here.  This place is so romantic.  Poetically…it’s part of our reason for why violets are blue.  </a:t>
            </a:r>
            <a:r>
              <a:rPr lang="en-US" dirty="0" smtClean="0"/>
              <a:t>Wendell</a:t>
            </a:r>
            <a:r>
              <a:rPr lang="en-US" baseline="0" dirty="0" smtClean="0"/>
              <a:t> Wilson said to see “red beryl in the bright sun is almost a religious experience.”  This feeling is even more intense when you pull a specimen from the ground yourself…and realize you are the first human being to see that crystal since it formed millions of years ago!  The photo on the bottom right was taken by me during our first visit to the mine in 2017.  It shows a small hexagonal wafer as they are encountered in nature…within the fractures of these hard rhyolite rocks.  </a:t>
            </a:r>
          </a:p>
          <a:p>
            <a:endParaRPr lang="en-US" baseline="0" dirty="0" smtClean="0"/>
          </a:p>
          <a:p>
            <a:r>
              <a:rPr lang="en-US" baseline="0" dirty="0" smtClean="0"/>
              <a:t>When I bought the files and records from the mine, I discovered a copy of a magazine Bob Jones gave to former owner Earle Foster as a gift for allowing them to visit the site.  In some sense, the romanticism of Bob’s 2010 article served as part of Earle’s cover story…because the methods visitors use at the mine to find specimens are NOT the same ones any serious operation would employ to produce the maximum number of crystals.  Hand-recovery cannot process even close to the same amount of volume </a:t>
            </a:r>
            <a:r>
              <a:rPr lang="en-US" baseline="0" dirty="0" smtClean="0"/>
              <a:t>industrial production is capable of.  </a:t>
            </a:r>
            <a:endParaRPr lang="en-US" baseline="0" dirty="0" smtClean="0"/>
          </a:p>
          <a:p>
            <a:endParaRPr lang="en-US" baseline="0" dirty="0" smtClean="0"/>
          </a:p>
          <a:p>
            <a:r>
              <a:rPr lang="en-US" baseline="0" dirty="0" smtClean="0"/>
              <a:t>It’s just the most-fun way to find them…especially if you’re an old </a:t>
            </a:r>
            <a:r>
              <a:rPr lang="en-US" baseline="0" dirty="0" err="1" smtClean="0"/>
              <a:t>rockhound</a:t>
            </a:r>
            <a:r>
              <a:rPr lang="en-US" baseline="0" dirty="0" smtClean="0"/>
              <a:t> like me!</a:t>
            </a:r>
          </a:p>
        </p:txBody>
      </p:sp>
      <p:sp>
        <p:nvSpPr>
          <p:cNvPr id="4" name="Slide Number Placeholder 3"/>
          <p:cNvSpPr>
            <a:spLocks noGrp="1"/>
          </p:cNvSpPr>
          <p:nvPr>
            <p:ph type="sldNum" sz="quarter" idx="10"/>
          </p:nvPr>
        </p:nvSpPr>
        <p:spPr/>
        <p:txBody>
          <a:bodyPr/>
          <a:lstStyle/>
          <a:p>
            <a:fld id="{CBE1B35F-8DB1-4CF3-87C7-5B3F284C95D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major difference between professional and amateur operations is HOW</a:t>
            </a:r>
            <a:r>
              <a:rPr lang="en-US" baseline="0" dirty="0" smtClean="0"/>
              <a:t> </a:t>
            </a:r>
            <a:r>
              <a:rPr lang="en-US" dirty="0" smtClean="0"/>
              <a:t>one digs for crystals.  </a:t>
            </a:r>
          </a:p>
          <a:p>
            <a:endParaRPr lang="en-US" dirty="0" smtClean="0"/>
          </a:p>
          <a:p>
            <a:r>
              <a:rPr lang="en-US" dirty="0" smtClean="0"/>
              <a:t>To Bob’s great credit, his 2010</a:t>
            </a:r>
            <a:r>
              <a:rPr lang="en-US" baseline="0" dirty="0" smtClean="0"/>
              <a:t> article not only covered </a:t>
            </a:r>
            <a:r>
              <a:rPr lang="en-US" baseline="0" dirty="0" smtClean="0"/>
              <a:t>artisanal mining techniques…but </a:t>
            </a:r>
            <a:r>
              <a:rPr lang="en-US" baseline="0" dirty="0" smtClean="0"/>
              <a:t>included photos of some alternate ways a greater volume of rhyolite can be processed.  To </a:t>
            </a:r>
            <a:r>
              <a:rPr lang="en-US" baseline="0" dirty="0" smtClean="0"/>
              <a:t>break down large pieces of rock into manageable </a:t>
            </a:r>
            <a:r>
              <a:rPr lang="en-US" baseline="0" dirty="0" smtClean="0"/>
              <a:t>chunks </a:t>
            </a:r>
            <a:r>
              <a:rPr lang="en-US" baseline="0" dirty="0" smtClean="0"/>
              <a:t>more </a:t>
            </a:r>
            <a:r>
              <a:rPr lang="en-US" baseline="0" dirty="0" smtClean="0"/>
              <a:t>quickly, powered hand tools can be utilized.  To </a:t>
            </a:r>
            <a:r>
              <a:rPr lang="en-US" baseline="0" dirty="0" smtClean="0"/>
              <a:t>create </a:t>
            </a:r>
            <a:r>
              <a:rPr lang="en-US" baseline="0" dirty="0" smtClean="0"/>
              <a:t>higher quantities </a:t>
            </a:r>
            <a:r>
              <a:rPr lang="en-US" baseline="0" dirty="0" smtClean="0"/>
              <a:t>of ore still</a:t>
            </a:r>
            <a:r>
              <a:rPr lang="en-US" baseline="0" dirty="0" smtClean="0"/>
              <a:t>, mechanized </a:t>
            </a:r>
            <a:r>
              <a:rPr lang="en-US" dirty="0" smtClean="0"/>
              <a:t>equipment can be employed.  Initially, explosives were used to remove a huge section of the mountaintop…and a heavy amount of debris from that operation</a:t>
            </a:r>
            <a:r>
              <a:rPr lang="en-US" baseline="0" dirty="0" smtClean="0"/>
              <a:t> still covers </a:t>
            </a:r>
            <a:r>
              <a:rPr lang="en-US" baseline="0" dirty="0" smtClean="0"/>
              <a:t>much of </a:t>
            </a:r>
            <a:r>
              <a:rPr lang="en-US" baseline="0" dirty="0" smtClean="0"/>
              <a:t>the site</a:t>
            </a:r>
            <a:r>
              <a:rPr lang="en-US" dirty="0" smtClean="0"/>
              <a:t>.  </a:t>
            </a:r>
          </a:p>
          <a:p>
            <a:endParaRPr lang="en-US" dirty="0" smtClean="0"/>
          </a:p>
          <a:p>
            <a:r>
              <a:rPr lang="en-US" dirty="0" smtClean="0"/>
              <a:t>No matter how many tons of rocks a person is able to chip away from the mountain </a:t>
            </a:r>
            <a:r>
              <a:rPr lang="en-US" dirty="0" smtClean="0"/>
              <a:t>face…</a:t>
            </a:r>
            <a:r>
              <a:rPr lang="en-US" baseline="0" dirty="0" smtClean="0"/>
              <a:t>they </a:t>
            </a:r>
            <a:r>
              <a:rPr lang="en-US" baseline="0" dirty="0" smtClean="0"/>
              <a:t>will s</a:t>
            </a:r>
            <a:r>
              <a:rPr lang="en-US" dirty="0" smtClean="0"/>
              <a:t>till be left with a finite amount of materials.  </a:t>
            </a:r>
          </a:p>
          <a:p>
            <a:endParaRPr lang="en-US" dirty="0" smtClean="0"/>
          </a:p>
          <a:p>
            <a:r>
              <a:rPr lang="en-US" dirty="0" smtClean="0"/>
              <a:t>The real question is…HOW MUCH of this earth can one man efficiently consume?  </a:t>
            </a:r>
          </a:p>
        </p:txBody>
      </p:sp>
      <p:sp>
        <p:nvSpPr>
          <p:cNvPr id="4" name="Slide Number Placeholder 3"/>
          <p:cNvSpPr>
            <a:spLocks noGrp="1"/>
          </p:cNvSpPr>
          <p:nvPr>
            <p:ph type="sldNum" sz="quarter" idx="10"/>
          </p:nvPr>
        </p:nvSpPr>
        <p:spPr/>
        <p:txBody>
          <a:bodyPr/>
          <a:lstStyle/>
          <a:p>
            <a:fld id="{CBE1B35F-8DB1-4CF3-87C7-5B3F284C95D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major difference between professional and amateur operations is WHERE one digs for crystals.</a:t>
            </a:r>
          </a:p>
          <a:p>
            <a:endParaRPr lang="en-US" dirty="0" smtClean="0"/>
          </a:p>
          <a:p>
            <a:r>
              <a:rPr lang="en-US" dirty="0" smtClean="0"/>
              <a:t>While it is true that red emeralds can form in any rhyolite seam…some cracks are more productive than others.  The </a:t>
            </a:r>
            <a:r>
              <a:rPr lang="en-US" baseline="0" dirty="0" smtClean="0"/>
              <a:t>yield from ore in the Wah-Wahs is often-reported to be one carat of facet-rough per ton.  However, </a:t>
            </a:r>
            <a:r>
              <a:rPr lang="en-US" dirty="0" smtClean="0"/>
              <a:t>Kennecott put a lot of work</a:t>
            </a:r>
            <a:r>
              <a:rPr lang="en-US" baseline="0" dirty="0" smtClean="0"/>
              <a:t> into </a:t>
            </a:r>
            <a:r>
              <a:rPr lang="en-US" dirty="0" smtClean="0"/>
              <a:t>specifically identifying “brecciated zones” where the production was reported to be as much as fifty to one hundred times higher!</a:t>
            </a:r>
            <a:r>
              <a:rPr lang="en-US" baseline="0" dirty="0" smtClean="0"/>
              <a:t>  </a:t>
            </a:r>
            <a:endParaRPr lang="en-US" dirty="0" smtClean="0"/>
          </a:p>
          <a:p>
            <a:endParaRPr lang="en-US" dirty="0" smtClean="0"/>
          </a:p>
          <a:p>
            <a:r>
              <a:rPr lang="en-US" dirty="0" smtClean="0"/>
              <a:t>In</a:t>
            </a:r>
            <a:r>
              <a:rPr lang="en-US" baseline="0" dirty="0" smtClean="0"/>
              <a:t> this photo published by Gems &amp; Gemology in the Winter of 2003, Rex Harris pointed out the area an inch above his hand as a place where red beryl crystals were found.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Colored ore is an indication that a rock carries a greater variety of minerals.  The orange path that begins at the top left of this photo and winds down towards Rex’s watch is a drift of Iron-Stained material. The next signs are the tiny black crystals of bixbyite which appear to be embedded inside a fissure (click to see the black-lined crack).  Red beryl mineralization is encouraged by the presence of bixbyite, as it can lead to the nucleation of new crystals…so fine red emerald </a:t>
            </a:r>
            <a:r>
              <a:rPr lang="en-US" baseline="0" dirty="0" smtClean="0"/>
              <a:t>facet specimens are </a:t>
            </a:r>
            <a:r>
              <a:rPr lang="en-US" baseline="0" dirty="0" smtClean="0"/>
              <a:t>more probable anywhere along this fracture-lined zone.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Over many years, water passing through this rhyolite deposited dust into crevices…and these regions of smooth, whiter clay can be identified as areas of likely production (click to see the encircled Ice Cream Rock).</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BE1B35F-8DB1-4CF3-87C7-5B3F284C95D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two photos on the left are from Bob Jones’ 2010 expedition, where they recovered the crystal on the bottom left.  This is a very fine specimen, with an extra platform and a beautiful sidecar.  The matrix composition where this crew was digging consists of a very dense, intensely-white and compact rhyolite.  This is the reason the crystals there are typically more-included, as shown.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Compare that to the crystalline</a:t>
            </a:r>
            <a:r>
              <a:rPr lang="en-US" baseline="0" dirty="0" smtClean="0"/>
              <a:t> specimen </a:t>
            </a:r>
            <a:r>
              <a:rPr lang="en-US" dirty="0" smtClean="0"/>
              <a:t>on the bottom right.  Note the darker and deeper color</a:t>
            </a:r>
            <a:r>
              <a:rPr lang="en-US" baseline="0" dirty="0" smtClean="0"/>
              <a:t> of this </a:t>
            </a:r>
            <a:r>
              <a:rPr lang="en-US" dirty="0" smtClean="0"/>
              <a:t>crystal </a:t>
            </a:r>
            <a:r>
              <a:rPr lang="en-US" baseline="0" dirty="0" smtClean="0"/>
              <a:t>from an iron-rich vein.  I suspect the enriched </a:t>
            </a:r>
            <a:r>
              <a:rPr lang="en-US" baseline="0" dirty="0" smtClean="0"/>
              <a:t>drift (brown </a:t>
            </a:r>
            <a:r>
              <a:rPr lang="en-US" baseline="0" dirty="0" smtClean="0"/>
              <a:t>area in the bottom-half of the top right photo) may have been less-restrictive at the time of mineralization…but I could not </a:t>
            </a:r>
            <a:r>
              <a:rPr lang="en-US" baseline="0" dirty="0" smtClean="0"/>
              <a:t>verify first-hand any </a:t>
            </a:r>
            <a:r>
              <a:rPr lang="en-US" baseline="0" dirty="0" smtClean="0"/>
              <a:t>differences in </a:t>
            </a:r>
            <a:r>
              <a:rPr lang="en-US" baseline="0" dirty="0" smtClean="0"/>
              <a:t>these </a:t>
            </a:r>
            <a:r>
              <a:rPr lang="en-US" baseline="0" dirty="0" smtClean="0"/>
              <a:t>two distinct forms of rhyolite </a:t>
            </a:r>
            <a:r>
              <a:rPr lang="en-US" baseline="0" dirty="0" smtClean="0"/>
              <a:t>composition.  </a:t>
            </a:r>
            <a:r>
              <a:rPr lang="en-US" baseline="0" dirty="0" smtClean="0"/>
              <a:t>Drifts near the surface which were the most-easily-accessible have been mined-out since the 90s…and I was only ever able to collect a handful of matrix pieces from this era.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Finding larger, gemmy crystals in the whiter material may be more-rare…but clearly, as Bob Jones proved, it is still possible.  If a facet-grade gem can be cut from these types of more-included crystals, the jewels are no-less-valuable…if anything, those are probably worth even more.  </a:t>
            </a:r>
          </a:p>
          <a:p>
            <a:endParaRPr lang="en-US" baseline="0" dirty="0" smtClean="0"/>
          </a:p>
          <a:p>
            <a:r>
              <a:rPr lang="en-US" baseline="0" dirty="0" smtClean="0"/>
              <a:t>However, a prudent investor would seek to recover as many as they can in the quality grade seen at the bottom-right.  </a:t>
            </a:r>
          </a:p>
        </p:txBody>
      </p:sp>
      <p:sp>
        <p:nvSpPr>
          <p:cNvPr id="4" name="Slide Number Placeholder 3"/>
          <p:cNvSpPr>
            <a:spLocks noGrp="1"/>
          </p:cNvSpPr>
          <p:nvPr>
            <p:ph type="sldNum" sz="quarter" idx="10"/>
          </p:nvPr>
        </p:nvSpPr>
        <p:spPr/>
        <p:txBody>
          <a:bodyPr/>
          <a:lstStyle/>
          <a:p>
            <a:fld id="{CBE1B35F-8DB1-4CF3-87C7-5B3F284C95D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B21514-C6D6-4D6C-A022-E71EC60AED30}"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21514-C6D6-4D6C-A022-E71EC60AED30}"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21514-C6D6-4D6C-A022-E71EC60AED30}"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21514-C6D6-4D6C-A022-E71EC60AED30}"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21514-C6D6-4D6C-A022-E71EC60AED30}"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21514-C6D6-4D6C-A022-E71EC60AED30}"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21514-C6D6-4D6C-A022-E71EC60AED30}" type="datetimeFigureOut">
              <a:rPr lang="en-US" smtClean="0"/>
              <a:pPr/>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B21514-C6D6-4D6C-A022-E71EC60AED30}" type="datetimeFigureOut">
              <a:rPr lang="en-US" smtClean="0"/>
              <a:pPr/>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21514-C6D6-4D6C-A022-E71EC60AED30}" type="datetimeFigureOut">
              <a:rPr lang="en-US" smtClean="0"/>
              <a:pPr/>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21514-C6D6-4D6C-A022-E71EC60AED30}"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21514-C6D6-4D6C-A022-E71EC60AED30}"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CFD2B-FCB4-4C6D-B98C-A4782804F2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21514-C6D6-4D6C-A022-E71EC60AED30}" type="datetimeFigureOut">
              <a:rPr lang="en-US" smtClean="0"/>
              <a:pPr/>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CFD2B-FCB4-4C6D-B98C-A4782804F2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5211762"/>
          </a:xfrm>
        </p:spPr>
        <p:txBody>
          <a:bodyPr>
            <a:normAutofit/>
          </a:bodyPr>
          <a:lstStyle/>
          <a:p>
            <a:pPr lvl="6" algn="ctr" rtl="0">
              <a:spcBef>
                <a:spcPct val="0"/>
              </a:spcBef>
            </a:pPr>
            <a:r>
              <a:rPr lang="en-US" sz="4400" dirty="0" smtClean="0">
                <a:solidFill>
                  <a:srgbClr val="FF0000"/>
                </a:solidFill>
              </a:rPr>
              <a:t>THE RUBY-VIOLET CLAIMS</a:t>
            </a:r>
            <a:br>
              <a:rPr lang="en-US" sz="4400" dirty="0" smtClean="0">
                <a:solidFill>
                  <a:srgbClr val="FF0000"/>
                </a:solidFill>
              </a:rPr>
            </a:br>
            <a:r>
              <a:rPr lang="en-US" sz="4400" dirty="0" smtClean="0">
                <a:solidFill>
                  <a:srgbClr val="FF0000"/>
                </a:solidFill>
              </a:rPr>
              <a:t>Beaver County, Utah – USA</a:t>
            </a: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a:solidFill>
                  <a:srgbClr val="FF0000"/>
                </a:solidFill>
              </a:rPr>
              <a:t/>
            </a:r>
            <a:br>
              <a:rPr lang="en-US" dirty="0">
                <a:solidFill>
                  <a:srgbClr val="FF0000"/>
                </a:solidFill>
              </a:rPr>
            </a:br>
            <a:r>
              <a:rPr lang="en-US" dirty="0" smtClean="0">
                <a:solidFill>
                  <a:srgbClr val="FF0000"/>
                </a:solidFill>
              </a:rPr>
              <a:t/>
            </a:r>
            <a:br>
              <a:rPr lang="en-US" dirty="0" smtClean="0">
                <a:solidFill>
                  <a:srgbClr val="FF0000"/>
                </a:solidFill>
              </a:rPr>
            </a:br>
            <a:r>
              <a:rPr lang="en-US" sz="2800" b="1" dirty="0" smtClean="0">
                <a:solidFill>
                  <a:schemeClr val="bg1"/>
                </a:solidFill>
              </a:rPr>
              <a:t>A Tour, Prospectus and Feasibility</a:t>
            </a:r>
            <a:br>
              <a:rPr lang="en-US" sz="2800" b="1" dirty="0" smtClean="0">
                <a:solidFill>
                  <a:schemeClr val="bg1"/>
                </a:solidFill>
              </a:rPr>
            </a:br>
            <a:endParaRPr lang="en-US"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0" y="914400"/>
            <a:ext cx="9144000" cy="4876800"/>
          </a:xfrm>
          <a:prstGeom prst="rect">
            <a:avLst/>
          </a:prstGeom>
          <a:noFill/>
          <a:ln w="9525">
            <a:noFill/>
            <a:miter lim="800000"/>
            <a:headEnd/>
            <a:tailEnd/>
          </a:ln>
          <a:effectLst/>
        </p:spPr>
      </p:pic>
      <p:pic>
        <p:nvPicPr>
          <p:cNvPr id="12" name="Picture 11" descr="BH A.JPG"/>
          <p:cNvPicPr>
            <a:picLocks noChangeAspect="1"/>
          </p:cNvPicPr>
          <p:nvPr/>
        </p:nvPicPr>
        <p:blipFill>
          <a:blip r:embed="rId4"/>
          <a:stretch>
            <a:fillRect/>
          </a:stretch>
        </p:blipFill>
        <p:spPr>
          <a:xfrm>
            <a:off x="3171751" y="0"/>
            <a:ext cx="5972249" cy="6858001"/>
          </a:xfrm>
          <a:prstGeom prst="rect">
            <a:avLst/>
          </a:prstGeom>
        </p:spPr>
      </p:pic>
      <p:pic>
        <p:nvPicPr>
          <p:cNvPr id="15363" name="Picture 3"/>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IMG_20170920_102742244.jpg"/>
          <p:cNvPicPr>
            <a:picLocks noChangeAspect="1"/>
          </p:cNvPicPr>
          <p:nvPr/>
        </p:nvPicPr>
        <p:blipFill>
          <a:blip r:embed="rId6" cstate="print"/>
          <a:srcRect t="30582" r="3619" b="11033"/>
          <a:stretch>
            <a:fillRect/>
          </a:stretch>
        </p:blipFill>
        <p:spPr>
          <a:xfrm flipH="1">
            <a:off x="0" y="0"/>
            <a:ext cx="4056743" cy="3276600"/>
          </a:xfrm>
          <a:prstGeom prst="rect">
            <a:avLst/>
          </a:prstGeom>
        </p:spPr>
      </p:pic>
      <p:pic>
        <p:nvPicPr>
          <p:cNvPr id="5" name="Picture 4" descr="IMG_20170920_102908530_HDR.jpg"/>
          <p:cNvPicPr>
            <a:picLocks noChangeAspect="1"/>
          </p:cNvPicPr>
          <p:nvPr/>
        </p:nvPicPr>
        <p:blipFill>
          <a:blip r:embed="rId7" cstate="print">
            <a:lum bright="-10000" contrast="10000"/>
          </a:blip>
          <a:srcRect b="31885"/>
          <a:stretch>
            <a:fillRect/>
          </a:stretch>
        </p:blipFill>
        <p:spPr>
          <a:xfrm>
            <a:off x="0" y="3124200"/>
            <a:ext cx="4111200" cy="3733800"/>
          </a:xfrm>
          <a:prstGeom prst="rect">
            <a:avLst/>
          </a:prstGeom>
        </p:spPr>
      </p:pic>
      <p:pic>
        <p:nvPicPr>
          <p:cNvPr id="6" name="Picture 5" descr="IMG_20170920_105730249_BURST000_COVER_TOP.jpg"/>
          <p:cNvPicPr>
            <a:picLocks noChangeAspect="1"/>
          </p:cNvPicPr>
          <p:nvPr/>
        </p:nvPicPr>
        <p:blipFill>
          <a:blip r:embed="rId8" cstate="print"/>
          <a:stretch>
            <a:fillRect/>
          </a:stretch>
        </p:blipFill>
        <p:spPr>
          <a:xfrm>
            <a:off x="4000500" y="0"/>
            <a:ext cx="5143500" cy="6858000"/>
          </a:xfrm>
          <a:prstGeom prst="rect">
            <a:avLst/>
          </a:prstGeom>
        </p:spPr>
      </p:pic>
      <p:sp>
        <p:nvSpPr>
          <p:cNvPr id="7" name="Freeform 6"/>
          <p:cNvSpPr/>
          <p:nvPr/>
        </p:nvSpPr>
        <p:spPr>
          <a:xfrm>
            <a:off x="1055077" y="3192379"/>
            <a:ext cx="1688123" cy="3267236"/>
          </a:xfrm>
          <a:custGeom>
            <a:avLst/>
            <a:gdLst>
              <a:gd name="connsiteX0" fmla="*/ 1688123 w 1688123"/>
              <a:gd name="connsiteY0" fmla="*/ 153722 h 3267236"/>
              <a:gd name="connsiteX1" fmla="*/ 1657978 w 1688123"/>
              <a:gd name="connsiteY1" fmla="*/ 163770 h 3267236"/>
              <a:gd name="connsiteX2" fmla="*/ 1577591 w 1688123"/>
              <a:gd name="connsiteY2" fmla="*/ 183867 h 3267236"/>
              <a:gd name="connsiteX3" fmla="*/ 1517301 w 1688123"/>
              <a:gd name="connsiteY3" fmla="*/ 203964 h 3267236"/>
              <a:gd name="connsiteX4" fmla="*/ 1487156 w 1688123"/>
              <a:gd name="connsiteY4" fmla="*/ 214012 h 3267236"/>
              <a:gd name="connsiteX5" fmla="*/ 1457011 w 1688123"/>
              <a:gd name="connsiteY5" fmla="*/ 224061 h 3267236"/>
              <a:gd name="connsiteX6" fmla="*/ 1436914 w 1688123"/>
              <a:gd name="connsiteY6" fmla="*/ 254206 h 3267236"/>
              <a:gd name="connsiteX7" fmla="*/ 1426866 w 1688123"/>
              <a:gd name="connsiteY7" fmla="*/ 284351 h 3267236"/>
              <a:gd name="connsiteX8" fmla="*/ 1396721 w 1688123"/>
              <a:gd name="connsiteY8" fmla="*/ 294399 h 3267236"/>
              <a:gd name="connsiteX9" fmla="*/ 1316334 w 1688123"/>
              <a:gd name="connsiteY9" fmla="*/ 284351 h 3267236"/>
              <a:gd name="connsiteX10" fmla="*/ 1296237 w 1688123"/>
              <a:gd name="connsiteY10" fmla="*/ 203964 h 3267236"/>
              <a:gd name="connsiteX11" fmla="*/ 1235947 w 1688123"/>
              <a:gd name="connsiteY11" fmla="*/ 163770 h 3267236"/>
              <a:gd name="connsiteX12" fmla="*/ 1205802 w 1688123"/>
              <a:gd name="connsiteY12" fmla="*/ 143674 h 3267236"/>
              <a:gd name="connsiteX13" fmla="*/ 1195754 w 1688123"/>
              <a:gd name="connsiteY13" fmla="*/ 113529 h 3267236"/>
              <a:gd name="connsiteX14" fmla="*/ 1165609 w 1688123"/>
              <a:gd name="connsiteY14" fmla="*/ 103480 h 3267236"/>
              <a:gd name="connsiteX15" fmla="*/ 1105319 w 1688123"/>
              <a:gd name="connsiteY15" fmla="*/ 63287 h 3267236"/>
              <a:gd name="connsiteX16" fmla="*/ 1045028 w 1688123"/>
              <a:gd name="connsiteY16" fmla="*/ 43190 h 3267236"/>
              <a:gd name="connsiteX17" fmla="*/ 1014883 w 1688123"/>
              <a:gd name="connsiteY17" fmla="*/ 33142 h 3267236"/>
              <a:gd name="connsiteX18" fmla="*/ 984738 w 1688123"/>
              <a:gd name="connsiteY18" fmla="*/ 13045 h 3267236"/>
              <a:gd name="connsiteX19" fmla="*/ 713433 w 1688123"/>
              <a:gd name="connsiteY19" fmla="*/ 33142 h 3267236"/>
              <a:gd name="connsiteX20" fmla="*/ 683288 w 1688123"/>
              <a:gd name="connsiteY20" fmla="*/ 63287 h 3267236"/>
              <a:gd name="connsiteX21" fmla="*/ 622998 w 1688123"/>
              <a:gd name="connsiteY21" fmla="*/ 103480 h 3267236"/>
              <a:gd name="connsiteX22" fmla="*/ 582804 w 1688123"/>
              <a:gd name="connsiteY22" fmla="*/ 153722 h 3267236"/>
              <a:gd name="connsiteX23" fmla="*/ 542611 w 1688123"/>
              <a:gd name="connsiteY23" fmla="*/ 214012 h 3267236"/>
              <a:gd name="connsiteX24" fmla="*/ 532563 w 1688123"/>
              <a:gd name="connsiteY24" fmla="*/ 244157 h 3267236"/>
              <a:gd name="connsiteX25" fmla="*/ 432079 w 1688123"/>
              <a:gd name="connsiteY25" fmla="*/ 344641 h 3267236"/>
              <a:gd name="connsiteX26" fmla="*/ 401934 w 1688123"/>
              <a:gd name="connsiteY26" fmla="*/ 364737 h 3267236"/>
              <a:gd name="connsiteX27" fmla="*/ 371789 w 1688123"/>
              <a:gd name="connsiteY27" fmla="*/ 384834 h 3267236"/>
              <a:gd name="connsiteX28" fmla="*/ 311499 w 1688123"/>
              <a:gd name="connsiteY28" fmla="*/ 414979 h 3267236"/>
              <a:gd name="connsiteX29" fmla="*/ 251209 w 1688123"/>
              <a:gd name="connsiteY29" fmla="*/ 435076 h 3267236"/>
              <a:gd name="connsiteX30" fmla="*/ 231112 w 1688123"/>
              <a:gd name="connsiteY30" fmla="*/ 465221 h 3267236"/>
              <a:gd name="connsiteX31" fmla="*/ 200967 w 1688123"/>
              <a:gd name="connsiteY31" fmla="*/ 475269 h 3267236"/>
              <a:gd name="connsiteX32" fmla="*/ 160774 w 1688123"/>
              <a:gd name="connsiteY32" fmla="*/ 535559 h 3267236"/>
              <a:gd name="connsiteX33" fmla="*/ 130628 w 1688123"/>
              <a:gd name="connsiteY33" fmla="*/ 565705 h 3267236"/>
              <a:gd name="connsiteX34" fmla="*/ 90435 w 1688123"/>
              <a:gd name="connsiteY34" fmla="*/ 625995 h 3267236"/>
              <a:gd name="connsiteX35" fmla="*/ 40193 w 1688123"/>
              <a:gd name="connsiteY35" fmla="*/ 686285 h 3267236"/>
              <a:gd name="connsiteX36" fmla="*/ 10048 w 1688123"/>
              <a:gd name="connsiteY36" fmla="*/ 776720 h 3267236"/>
              <a:gd name="connsiteX37" fmla="*/ 0 w 1688123"/>
              <a:gd name="connsiteY37" fmla="*/ 806865 h 3267236"/>
              <a:gd name="connsiteX38" fmla="*/ 10048 w 1688123"/>
              <a:gd name="connsiteY38" fmla="*/ 917397 h 3267236"/>
              <a:gd name="connsiteX39" fmla="*/ 20097 w 1688123"/>
              <a:gd name="connsiteY39" fmla="*/ 947542 h 3267236"/>
              <a:gd name="connsiteX40" fmla="*/ 50242 w 1688123"/>
              <a:gd name="connsiteY40" fmla="*/ 967639 h 3267236"/>
              <a:gd name="connsiteX41" fmla="*/ 70338 w 1688123"/>
              <a:gd name="connsiteY41" fmla="*/ 1027929 h 3267236"/>
              <a:gd name="connsiteX42" fmla="*/ 80387 w 1688123"/>
              <a:gd name="connsiteY42" fmla="*/ 1058074 h 3267236"/>
              <a:gd name="connsiteX43" fmla="*/ 100483 w 1688123"/>
              <a:gd name="connsiteY43" fmla="*/ 1088219 h 3267236"/>
              <a:gd name="connsiteX44" fmla="*/ 130628 w 1688123"/>
              <a:gd name="connsiteY44" fmla="*/ 1208799 h 3267236"/>
              <a:gd name="connsiteX45" fmla="*/ 120580 w 1688123"/>
              <a:gd name="connsiteY45" fmla="*/ 1269089 h 3267236"/>
              <a:gd name="connsiteX46" fmla="*/ 100483 w 1688123"/>
              <a:gd name="connsiteY46" fmla="*/ 1329379 h 3267236"/>
              <a:gd name="connsiteX47" fmla="*/ 90435 w 1688123"/>
              <a:gd name="connsiteY47" fmla="*/ 1359524 h 3267236"/>
              <a:gd name="connsiteX48" fmla="*/ 80387 w 1688123"/>
              <a:gd name="connsiteY48" fmla="*/ 1389669 h 3267236"/>
              <a:gd name="connsiteX49" fmla="*/ 70338 w 1688123"/>
              <a:gd name="connsiteY49" fmla="*/ 1419814 h 3267236"/>
              <a:gd name="connsiteX50" fmla="*/ 100483 w 1688123"/>
              <a:gd name="connsiteY50" fmla="*/ 1610733 h 3267236"/>
              <a:gd name="connsiteX51" fmla="*/ 140677 w 1688123"/>
              <a:gd name="connsiteY51" fmla="*/ 1671023 h 3267236"/>
              <a:gd name="connsiteX52" fmla="*/ 150725 w 1688123"/>
              <a:gd name="connsiteY52" fmla="*/ 1701168 h 3267236"/>
              <a:gd name="connsiteX53" fmla="*/ 170822 w 1688123"/>
              <a:gd name="connsiteY53" fmla="*/ 1731313 h 3267236"/>
              <a:gd name="connsiteX54" fmla="*/ 221064 w 1688123"/>
              <a:gd name="connsiteY54" fmla="*/ 1811700 h 3267236"/>
              <a:gd name="connsiteX55" fmla="*/ 261257 w 1688123"/>
              <a:gd name="connsiteY55" fmla="*/ 1902135 h 3267236"/>
              <a:gd name="connsiteX56" fmla="*/ 301450 w 1688123"/>
              <a:gd name="connsiteY56" fmla="*/ 1962425 h 3267236"/>
              <a:gd name="connsiteX57" fmla="*/ 341644 w 1688123"/>
              <a:gd name="connsiteY57" fmla="*/ 2022716 h 3267236"/>
              <a:gd name="connsiteX58" fmla="*/ 361741 w 1688123"/>
              <a:gd name="connsiteY58" fmla="*/ 2052861 h 3267236"/>
              <a:gd name="connsiteX59" fmla="*/ 391886 w 1688123"/>
              <a:gd name="connsiteY59" fmla="*/ 2083006 h 3267236"/>
              <a:gd name="connsiteX60" fmla="*/ 442127 w 1688123"/>
              <a:gd name="connsiteY60" fmla="*/ 2173441 h 3267236"/>
              <a:gd name="connsiteX61" fmla="*/ 472272 w 1688123"/>
              <a:gd name="connsiteY61" fmla="*/ 2193537 h 3267236"/>
              <a:gd name="connsiteX62" fmla="*/ 522514 w 1688123"/>
              <a:gd name="connsiteY62" fmla="*/ 2283973 h 3267236"/>
              <a:gd name="connsiteX63" fmla="*/ 552659 w 1688123"/>
              <a:gd name="connsiteY63" fmla="*/ 2304069 h 3267236"/>
              <a:gd name="connsiteX64" fmla="*/ 562708 w 1688123"/>
              <a:gd name="connsiteY64" fmla="*/ 2334214 h 3267236"/>
              <a:gd name="connsiteX65" fmla="*/ 582804 w 1688123"/>
              <a:gd name="connsiteY65" fmla="*/ 2364359 h 3267236"/>
              <a:gd name="connsiteX66" fmla="*/ 592853 w 1688123"/>
              <a:gd name="connsiteY66" fmla="*/ 2404553 h 3267236"/>
              <a:gd name="connsiteX67" fmla="*/ 602901 w 1688123"/>
              <a:gd name="connsiteY67" fmla="*/ 2555278 h 3267236"/>
              <a:gd name="connsiteX68" fmla="*/ 612949 w 1688123"/>
              <a:gd name="connsiteY68" fmla="*/ 2605520 h 3267236"/>
              <a:gd name="connsiteX69" fmla="*/ 622998 w 1688123"/>
              <a:gd name="connsiteY69" fmla="*/ 2746197 h 3267236"/>
              <a:gd name="connsiteX70" fmla="*/ 633046 w 1688123"/>
              <a:gd name="connsiteY70" fmla="*/ 2987357 h 3267236"/>
              <a:gd name="connsiteX71" fmla="*/ 653143 w 1688123"/>
              <a:gd name="connsiteY71" fmla="*/ 3158179 h 326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88123" h="3267236">
                <a:moveTo>
                  <a:pt x="1688123" y="153722"/>
                </a:moveTo>
                <a:cubicBezTo>
                  <a:pt x="1678075" y="157071"/>
                  <a:pt x="1668197" y="160983"/>
                  <a:pt x="1657978" y="163770"/>
                </a:cubicBezTo>
                <a:cubicBezTo>
                  <a:pt x="1631331" y="171037"/>
                  <a:pt x="1603794" y="175133"/>
                  <a:pt x="1577591" y="183867"/>
                </a:cubicBezTo>
                <a:lnTo>
                  <a:pt x="1517301" y="203964"/>
                </a:lnTo>
                <a:lnTo>
                  <a:pt x="1487156" y="214012"/>
                </a:lnTo>
                <a:lnTo>
                  <a:pt x="1457011" y="224061"/>
                </a:lnTo>
                <a:cubicBezTo>
                  <a:pt x="1450312" y="234109"/>
                  <a:pt x="1442315" y="243404"/>
                  <a:pt x="1436914" y="254206"/>
                </a:cubicBezTo>
                <a:cubicBezTo>
                  <a:pt x="1432177" y="263680"/>
                  <a:pt x="1434356" y="276861"/>
                  <a:pt x="1426866" y="284351"/>
                </a:cubicBezTo>
                <a:cubicBezTo>
                  <a:pt x="1419376" y="291841"/>
                  <a:pt x="1406769" y="291050"/>
                  <a:pt x="1396721" y="294399"/>
                </a:cubicBezTo>
                <a:cubicBezTo>
                  <a:pt x="1369925" y="291050"/>
                  <a:pt x="1338803" y="299330"/>
                  <a:pt x="1316334" y="284351"/>
                </a:cubicBezTo>
                <a:cubicBezTo>
                  <a:pt x="1312383" y="281717"/>
                  <a:pt x="1306618" y="214345"/>
                  <a:pt x="1296237" y="203964"/>
                </a:cubicBezTo>
                <a:cubicBezTo>
                  <a:pt x="1279158" y="186885"/>
                  <a:pt x="1256044" y="177168"/>
                  <a:pt x="1235947" y="163770"/>
                </a:cubicBezTo>
                <a:lnTo>
                  <a:pt x="1205802" y="143674"/>
                </a:lnTo>
                <a:cubicBezTo>
                  <a:pt x="1202453" y="133626"/>
                  <a:pt x="1203243" y="121019"/>
                  <a:pt x="1195754" y="113529"/>
                </a:cubicBezTo>
                <a:cubicBezTo>
                  <a:pt x="1188264" y="106039"/>
                  <a:pt x="1174868" y="108624"/>
                  <a:pt x="1165609" y="103480"/>
                </a:cubicBezTo>
                <a:cubicBezTo>
                  <a:pt x="1144495" y="91750"/>
                  <a:pt x="1128233" y="70925"/>
                  <a:pt x="1105319" y="63287"/>
                </a:cubicBezTo>
                <a:lnTo>
                  <a:pt x="1045028" y="43190"/>
                </a:lnTo>
                <a:lnTo>
                  <a:pt x="1014883" y="33142"/>
                </a:lnTo>
                <a:cubicBezTo>
                  <a:pt x="1004835" y="26443"/>
                  <a:pt x="996806" y="13492"/>
                  <a:pt x="984738" y="13045"/>
                </a:cubicBezTo>
                <a:cubicBezTo>
                  <a:pt x="786493" y="5703"/>
                  <a:pt x="812863" y="0"/>
                  <a:pt x="713433" y="33142"/>
                </a:cubicBezTo>
                <a:cubicBezTo>
                  <a:pt x="703385" y="43190"/>
                  <a:pt x="694505" y="54563"/>
                  <a:pt x="683288" y="63287"/>
                </a:cubicBezTo>
                <a:cubicBezTo>
                  <a:pt x="664223" y="78116"/>
                  <a:pt x="622998" y="103480"/>
                  <a:pt x="622998" y="103480"/>
                </a:cubicBezTo>
                <a:cubicBezTo>
                  <a:pt x="600368" y="171366"/>
                  <a:pt x="631752" y="97781"/>
                  <a:pt x="582804" y="153722"/>
                </a:cubicBezTo>
                <a:cubicBezTo>
                  <a:pt x="566899" y="171899"/>
                  <a:pt x="542611" y="214012"/>
                  <a:pt x="542611" y="214012"/>
                </a:cubicBezTo>
                <a:cubicBezTo>
                  <a:pt x="539262" y="224060"/>
                  <a:pt x="537707" y="234898"/>
                  <a:pt x="532563" y="244157"/>
                </a:cubicBezTo>
                <a:cubicBezTo>
                  <a:pt x="493159" y="315084"/>
                  <a:pt x="498278" y="300508"/>
                  <a:pt x="432079" y="344641"/>
                </a:cubicBezTo>
                <a:lnTo>
                  <a:pt x="401934" y="364737"/>
                </a:lnTo>
                <a:cubicBezTo>
                  <a:pt x="391886" y="371436"/>
                  <a:pt x="383246" y="381015"/>
                  <a:pt x="371789" y="384834"/>
                </a:cubicBezTo>
                <a:cubicBezTo>
                  <a:pt x="261839" y="421486"/>
                  <a:pt x="428385" y="363030"/>
                  <a:pt x="311499" y="414979"/>
                </a:cubicBezTo>
                <a:cubicBezTo>
                  <a:pt x="292141" y="423582"/>
                  <a:pt x="251209" y="435076"/>
                  <a:pt x="251209" y="435076"/>
                </a:cubicBezTo>
                <a:cubicBezTo>
                  <a:pt x="244510" y="445124"/>
                  <a:pt x="240542" y="457677"/>
                  <a:pt x="231112" y="465221"/>
                </a:cubicBezTo>
                <a:cubicBezTo>
                  <a:pt x="222841" y="471838"/>
                  <a:pt x="208457" y="467779"/>
                  <a:pt x="200967" y="475269"/>
                </a:cubicBezTo>
                <a:cubicBezTo>
                  <a:pt x="183888" y="492348"/>
                  <a:pt x="177853" y="518480"/>
                  <a:pt x="160774" y="535559"/>
                </a:cubicBezTo>
                <a:cubicBezTo>
                  <a:pt x="150725" y="545608"/>
                  <a:pt x="139353" y="554488"/>
                  <a:pt x="130628" y="565705"/>
                </a:cubicBezTo>
                <a:cubicBezTo>
                  <a:pt x="115799" y="584770"/>
                  <a:pt x="107514" y="608916"/>
                  <a:pt x="90435" y="625995"/>
                </a:cubicBezTo>
                <a:cubicBezTo>
                  <a:pt x="51751" y="664679"/>
                  <a:pt x="68173" y="644316"/>
                  <a:pt x="40193" y="686285"/>
                </a:cubicBezTo>
                <a:lnTo>
                  <a:pt x="10048" y="776720"/>
                </a:lnTo>
                <a:lnTo>
                  <a:pt x="0" y="806865"/>
                </a:lnTo>
                <a:cubicBezTo>
                  <a:pt x="3349" y="843709"/>
                  <a:pt x="4816" y="880773"/>
                  <a:pt x="10048" y="917397"/>
                </a:cubicBezTo>
                <a:cubicBezTo>
                  <a:pt x="11546" y="927882"/>
                  <a:pt x="13480" y="939271"/>
                  <a:pt x="20097" y="947542"/>
                </a:cubicBezTo>
                <a:cubicBezTo>
                  <a:pt x="27641" y="956972"/>
                  <a:pt x="40194" y="960940"/>
                  <a:pt x="50242" y="967639"/>
                </a:cubicBezTo>
                <a:lnTo>
                  <a:pt x="70338" y="1027929"/>
                </a:lnTo>
                <a:cubicBezTo>
                  <a:pt x="73687" y="1037977"/>
                  <a:pt x="74512" y="1049261"/>
                  <a:pt x="80387" y="1058074"/>
                </a:cubicBezTo>
                <a:cubicBezTo>
                  <a:pt x="87086" y="1068122"/>
                  <a:pt x="95578" y="1077183"/>
                  <a:pt x="100483" y="1088219"/>
                </a:cubicBezTo>
                <a:cubicBezTo>
                  <a:pt x="121716" y="1135993"/>
                  <a:pt x="122202" y="1158240"/>
                  <a:pt x="130628" y="1208799"/>
                </a:cubicBezTo>
                <a:cubicBezTo>
                  <a:pt x="127279" y="1228896"/>
                  <a:pt x="125521" y="1249323"/>
                  <a:pt x="120580" y="1269089"/>
                </a:cubicBezTo>
                <a:cubicBezTo>
                  <a:pt x="115442" y="1289640"/>
                  <a:pt x="107182" y="1309282"/>
                  <a:pt x="100483" y="1329379"/>
                </a:cubicBezTo>
                <a:lnTo>
                  <a:pt x="90435" y="1359524"/>
                </a:lnTo>
                <a:lnTo>
                  <a:pt x="80387" y="1389669"/>
                </a:lnTo>
                <a:lnTo>
                  <a:pt x="70338" y="1419814"/>
                </a:lnTo>
                <a:cubicBezTo>
                  <a:pt x="72893" y="1453029"/>
                  <a:pt x="71000" y="1566510"/>
                  <a:pt x="100483" y="1610733"/>
                </a:cubicBezTo>
                <a:lnTo>
                  <a:pt x="140677" y="1671023"/>
                </a:lnTo>
                <a:cubicBezTo>
                  <a:pt x="144026" y="1681071"/>
                  <a:pt x="145988" y="1691694"/>
                  <a:pt x="150725" y="1701168"/>
                </a:cubicBezTo>
                <a:cubicBezTo>
                  <a:pt x="156126" y="1711970"/>
                  <a:pt x="165917" y="1720277"/>
                  <a:pt x="170822" y="1731313"/>
                </a:cubicBezTo>
                <a:cubicBezTo>
                  <a:pt x="206067" y="1810613"/>
                  <a:pt x="166835" y="1775547"/>
                  <a:pt x="221064" y="1811700"/>
                </a:cubicBezTo>
                <a:cubicBezTo>
                  <a:pt x="244979" y="1883447"/>
                  <a:pt x="229409" y="1854364"/>
                  <a:pt x="261257" y="1902135"/>
                </a:cubicBezTo>
                <a:cubicBezTo>
                  <a:pt x="280474" y="1959787"/>
                  <a:pt x="257543" y="1905973"/>
                  <a:pt x="301450" y="1962425"/>
                </a:cubicBezTo>
                <a:cubicBezTo>
                  <a:pt x="316279" y="1981491"/>
                  <a:pt x="328246" y="2002619"/>
                  <a:pt x="341644" y="2022716"/>
                </a:cubicBezTo>
                <a:cubicBezTo>
                  <a:pt x="348343" y="2032764"/>
                  <a:pt x="353202" y="2044322"/>
                  <a:pt x="361741" y="2052861"/>
                </a:cubicBezTo>
                <a:lnTo>
                  <a:pt x="391886" y="2083006"/>
                </a:lnTo>
                <a:cubicBezTo>
                  <a:pt x="402357" y="2114419"/>
                  <a:pt x="412512" y="2153698"/>
                  <a:pt x="442127" y="2173441"/>
                </a:cubicBezTo>
                <a:lnTo>
                  <a:pt x="472272" y="2193537"/>
                </a:lnTo>
                <a:cubicBezTo>
                  <a:pt x="482743" y="2224949"/>
                  <a:pt x="492900" y="2264231"/>
                  <a:pt x="522514" y="2283973"/>
                </a:cubicBezTo>
                <a:lnTo>
                  <a:pt x="552659" y="2304069"/>
                </a:lnTo>
                <a:cubicBezTo>
                  <a:pt x="556009" y="2314117"/>
                  <a:pt x="557971" y="2324740"/>
                  <a:pt x="562708" y="2334214"/>
                </a:cubicBezTo>
                <a:cubicBezTo>
                  <a:pt x="568109" y="2345016"/>
                  <a:pt x="578047" y="2353259"/>
                  <a:pt x="582804" y="2364359"/>
                </a:cubicBezTo>
                <a:cubicBezTo>
                  <a:pt x="588244" y="2377053"/>
                  <a:pt x="589503" y="2391155"/>
                  <a:pt x="592853" y="2404553"/>
                </a:cubicBezTo>
                <a:cubicBezTo>
                  <a:pt x="596202" y="2454795"/>
                  <a:pt x="597891" y="2505175"/>
                  <a:pt x="602901" y="2555278"/>
                </a:cubicBezTo>
                <a:cubicBezTo>
                  <a:pt x="604600" y="2572272"/>
                  <a:pt x="611161" y="2588535"/>
                  <a:pt x="612949" y="2605520"/>
                </a:cubicBezTo>
                <a:cubicBezTo>
                  <a:pt x="617870" y="2652274"/>
                  <a:pt x="620527" y="2699250"/>
                  <a:pt x="622998" y="2746197"/>
                </a:cubicBezTo>
                <a:cubicBezTo>
                  <a:pt x="627227" y="2826542"/>
                  <a:pt x="625974" y="2907212"/>
                  <a:pt x="633046" y="2987357"/>
                </a:cubicBezTo>
                <a:cubicBezTo>
                  <a:pt x="657741" y="3267236"/>
                  <a:pt x="653143" y="2946327"/>
                  <a:pt x="653143" y="3158179"/>
                </a:cubicBezTo>
              </a:path>
            </a:pathLst>
          </a:custGeom>
          <a:ln>
            <a:solidFill>
              <a:srgbClr val="FF0000"/>
            </a:solidFill>
          </a:ln>
          <a:effectLst>
            <a:outerShdw blurRad="50800" dist="38100" dir="2700000" sx="97000" sy="97000" algn="tl" rotWithShape="0">
              <a:srgbClr val="FFCB25">
                <a:alpha val="84706"/>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rot="5400000">
            <a:off x="5029200" y="2286000"/>
            <a:ext cx="1371600" cy="914400"/>
          </a:xfrm>
          <a:prstGeom prst="line">
            <a:avLst/>
          </a:prstGeom>
          <a:ln w="28575">
            <a:solidFill>
              <a:srgbClr val="FF0000"/>
            </a:solidFill>
          </a:ln>
          <a:effectLst>
            <a:outerShdw blurRad="50800" dist="38100" dir="2700000" algn="tl" rotWithShape="0">
              <a:srgbClr val="FFCB25"/>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2000"/>
                                        <p:tgtEl>
                                          <p:spTgt spid="153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533400"/>
            <a:ext cx="9144000" cy="5486401"/>
          </a:xfrm>
          <a:prstGeom prst="rect">
            <a:avLst/>
          </a:prstGeom>
          <a:noFill/>
          <a:ln w="9525">
            <a:noFill/>
            <a:miter lim="800000"/>
            <a:headEnd/>
            <a:tailEnd/>
          </a:ln>
          <a:effectLst/>
        </p:spPr>
      </p:pic>
      <p:grpSp>
        <p:nvGrpSpPr>
          <p:cNvPr id="25" name="Group 24"/>
          <p:cNvGrpSpPr/>
          <p:nvPr/>
        </p:nvGrpSpPr>
        <p:grpSpPr>
          <a:xfrm>
            <a:off x="0" y="2819400"/>
            <a:ext cx="9144794" cy="3201988"/>
            <a:chOff x="0" y="2819400"/>
            <a:chExt cx="9144794" cy="3201988"/>
          </a:xfrm>
        </p:grpSpPr>
        <p:cxnSp>
          <p:nvCxnSpPr>
            <p:cNvPr id="8" name="Straight Connector 7"/>
            <p:cNvCxnSpPr/>
            <p:nvPr/>
          </p:nvCxnSpPr>
          <p:spPr>
            <a:xfrm rot="10800000" flipV="1">
              <a:off x="0" y="2971800"/>
              <a:ext cx="2362200" cy="1066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33800" y="2819400"/>
              <a:ext cx="5410200" cy="1828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989806" y="5029200"/>
              <a:ext cx="1980406" cy="79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8458200" y="5334000"/>
              <a:ext cx="1371600" cy="15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0" y="6019800"/>
              <a:ext cx="9144000" cy="15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2362200" y="2819400"/>
              <a:ext cx="1371600" cy="1524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a:off x="854110" y="3577213"/>
            <a:ext cx="2391509" cy="1868994"/>
          </a:xfrm>
          <a:custGeom>
            <a:avLst/>
            <a:gdLst>
              <a:gd name="connsiteX0" fmla="*/ 994787 w 2391509"/>
              <a:gd name="connsiteY0" fmla="*/ 0 h 1868994"/>
              <a:gd name="connsiteX1" fmla="*/ 1135464 w 2391509"/>
              <a:gd name="connsiteY1" fmla="*/ 10049 h 1868994"/>
              <a:gd name="connsiteX2" fmla="*/ 1175657 w 2391509"/>
              <a:gd name="connsiteY2" fmla="*/ 20097 h 1868994"/>
              <a:gd name="connsiteX3" fmla="*/ 2391508 w 2391509"/>
              <a:gd name="connsiteY3" fmla="*/ 40194 h 1868994"/>
              <a:gd name="connsiteX4" fmla="*/ 2341266 w 2391509"/>
              <a:gd name="connsiteY4" fmla="*/ 90435 h 1868994"/>
              <a:gd name="connsiteX5" fmla="*/ 2311121 w 2391509"/>
              <a:gd name="connsiteY5" fmla="*/ 120580 h 1868994"/>
              <a:gd name="connsiteX6" fmla="*/ 2250831 w 2391509"/>
              <a:gd name="connsiteY6" fmla="*/ 140677 h 1868994"/>
              <a:gd name="connsiteX7" fmla="*/ 2190541 w 2391509"/>
              <a:gd name="connsiteY7" fmla="*/ 160774 h 1868994"/>
              <a:gd name="connsiteX8" fmla="*/ 2100105 w 2391509"/>
              <a:gd name="connsiteY8" fmla="*/ 190919 h 1868994"/>
              <a:gd name="connsiteX9" fmla="*/ 2069960 w 2391509"/>
              <a:gd name="connsiteY9" fmla="*/ 200967 h 1868994"/>
              <a:gd name="connsiteX10" fmla="*/ 2009670 w 2391509"/>
              <a:gd name="connsiteY10" fmla="*/ 231112 h 1868994"/>
              <a:gd name="connsiteX11" fmla="*/ 1919235 w 2391509"/>
              <a:gd name="connsiteY11" fmla="*/ 271306 h 1868994"/>
              <a:gd name="connsiteX12" fmla="*/ 1858945 w 2391509"/>
              <a:gd name="connsiteY12" fmla="*/ 281354 h 1868994"/>
              <a:gd name="connsiteX13" fmla="*/ 1798655 w 2391509"/>
              <a:gd name="connsiteY13" fmla="*/ 301451 h 1868994"/>
              <a:gd name="connsiteX14" fmla="*/ 1768510 w 2391509"/>
              <a:gd name="connsiteY14" fmla="*/ 311499 h 1868994"/>
              <a:gd name="connsiteX15" fmla="*/ 1738365 w 2391509"/>
              <a:gd name="connsiteY15" fmla="*/ 321547 h 1868994"/>
              <a:gd name="connsiteX16" fmla="*/ 1708220 w 2391509"/>
              <a:gd name="connsiteY16" fmla="*/ 331596 h 1868994"/>
              <a:gd name="connsiteX17" fmla="*/ 1668026 w 2391509"/>
              <a:gd name="connsiteY17" fmla="*/ 341644 h 1868994"/>
              <a:gd name="connsiteX18" fmla="*/ 1637881 w 2391509"/>
              <a:gd name="connsiteY18" fmla="*/ 351692 h 1868994"/>
              <a:gd name="connsiteX19" fmla="*/ 1597688 w 2391509"/>
              <a:gd name="connsiteY19" fmla="*/ 361741 h 1868994"/>
              <a:gd name="connsiteX20" fmla="*/ 1547446 w 2391509"/>
              <a:gd name="connsiteY20" fmla="*/ 371789 h 1868994"/>
              <a:gd name="connsiteX21" fmla="*/ 1487156 w 2391509"/>
              <a:gd name="connsiteY21" fmla="*/ 391886 h 1868994"/>
              <a:gd name="connsiteX22" fmla="*/ 1426866 w 2391509"/>
              <a:gd name="connsiteY22" fmla="*/ 411983 h 1868994"/>
              <a:gd name="connsiteX23" fmla="*/ 1396721 w 2391509"/>
              <a:gd name="connsiteY23" fmla="*/ 422031 h 1868994"/>
              <a:gd name="connsiteX24" fmla="*/ 1366576 w 2391509"/>
              <a:gd name="connsiteY24" fmla="*/ 452176 h 1868994"/>
              <a:gd name="connsiteX25" fmla="*/ 1276141 w 2391509"/>
              <a:gd name="connsiteY25" fmla="*/ 522514 h 1868994"/>
              <a:gd name="connsiteX26" fmla="*/ 1235947 w 2391509"/>
              <a:gd name="connsiteY26" fmla="*/ 582805 h 1868994"/>
              <a:gd name="connsiteX27" fmla="*/ 1225899 w 2391509"/>
              <a:gd name="connsiteY27" fmla="*/ 612950 h 1868994"/>
              <a:gd name="connsiteX28" fmla="*/ 1205802 w 2391509"/>
              <a:gd name="connsiteY28" fmla="*/ 643095 h 1868994"/>
              <a:gd name="connsiteX29" fmla="*/ 1195754 w 2391509"/>
              <a:gd name="connsiteY29" fmla="*/ 703385 h 1868994"/>
              <a:gd name="connsiteX30" fmla="*/ 1185705 w 2391509"/>
              <a:gd name="connsiteY30" fmla="*/ 803868 h 1868994"/>
              <a:gd name="connsiteX31" fmla="*/ 1165609 w 2391509"/>
              <a:gd name="connsiteY31" fmla="*/ 904352 h 1868994"/>
              <a:gd name="connsiteX32" fmla="*/ 1145512 w 2391509"/>
              <a:gd name="connsiteY32" fmla="*/ 934497 h 1868994"/>
              <a:gd name="connsiteX33" fmla="*/ 1105319 w 2391509"/>
              <a:gd name="connsiteY33" fmla="*/ 984739 h 1868994"/>
              <a:gd name="connsiteX34" fmla="*/ 1085222 w 2391509"/>
              <a:gd name="connsiteY34" fmla="*/ 1014884 h 1868994"/>
              <a:gd name="connsiteX35" fmla="*/ 1024932 w 2391509"/>
              <a:gd name="connsiteY35" fmla="*/ 1055077 h 1868994"/>
              <a:gd name="connsiteX36" fmla="*/ 994787 w 2391509"/>
              <a:gd name="connsiteY36" fmla="*/ 1085222 h 1868994"/>
              <a:gd name="connsiteX37" fmla="*/ 964642 w 2391509"/>
              <a:gd name="connsiteY37" fmla="*/ 1095271 h 1868994"/>
              <a:gd name="connsiteX38" fmla="*/ 934497 w 2391509"/>
              <a:gd name="connsiteY38" fmla="*/ 1115367 h 1868994"/>
              <a:gd name="connsiteX39" fmla="*/ 834013 w 2391509"/>
              <a:gd name="connsiteY39" fmla="*/ 1185706 h 1868994"/>
              <a:gd name="connsiteX40" fmla="*/ 803868 w 2391509"/>
              <a:gd name="connsiteY40" fmla="*/ 1205802 h 1868994"/>
              <a:gd name="connsiteX41" fmla="*/ 753626 w 2391509"/>
              <a:gd name="connsiteY41" fmla="*/ 1245996 h 1868994"/>
              <a:gd name="connsiteX42" fmla="*/ 733530 w 2391509"/>
              <a:gd name="connsiteY42" fmla="*/ 1276141 h 1868994"/>
              <a:gd name="connsiteX43" fmla="*/ 703385 w 2391509"/>
              <a:gd name="connsiteY43" fmla="*/ 1296238 h 1868994"/>
              <a:gd name="connsiteX44" fmla="*/ 653143 w 2391509"/>
              <a:gd name="connsiteY44" fmla="*/ 1346479 h 1868994"/>
              <a:gd name="connsiteX45" fmla="*/ 602901 w 2391509"/>
              <a:gd name="connsiteY45" fmla="*/ 1406769 h 1868994"/>
              <a:gd name="connsiteX46" fmla="*/ 572756 w 2391509"/>
              <a:gd name="connsiteY46" fmla="*/ 1426866 h 1868994"/>
              <a:gd name="connsiteX47" fmla="*/ 502417 w 2391509"/>
              <a:gd name="connsiteY47" fmla="*/ 1477108 h 1868994"/>
              <a:gd name="connsiteX48" fmla="*/ 482321 w 2391509"/>
              <a:gd name="connsiteY48" fmla="*/ 1507253 h 1868994"/>
              <a:gd name="connsiteX49" fmla="*/ 452176 w 2391509"/>
              <a:gd name="connsiteY49" fmla="*/ 1517301 h 1868994"/>
              <a:gd name="connsiteX50" fmla="*/ 422031 w 2391509"/>
              <a:gd name="connsiteY50" fmla="*/ 1537398 h 1868994"/>
              <a:gd name="connsiteX51" fmla="*/ 361741 w 2391509"/>
              <a:gd name="connsiteY51" fmla="*/ 1597688 h 1868994"/>
              <a:gd name="connsiteX52" fmla="*/ 341644 w 2391509"/>
              <a:gd name="connsiteY52" fmla="*/ 1627833 h 1868994"/>
              <a:gd name="connsiteX53" fmla="*/ 311499 w 2391509"/>
              <a:gd name="connsiteY53" fmla="*/ 1647930 h 1868994"/>
              <a:gd name="connsiteX54" fmla="*/ 261257 w 2391509"/>
              <a:gd name="connsiteY54" fmla="*/ 1708220 h 1868994"/>
              <a:gd name="connsiteX55" fmla="*/ 200967 w 2391509"/>
              <a:gd name="connsiteY55" fmla="*/ 1728317 h 1868994"/>
              <a:gd name="connsiteX56" fmla="*/ 170822 w 2391509"/>
              <a:gd name="connsiteY56" fmla="*/ 1758462 h 1868994"/>
              <a:gd name="connsiteX57" fmla="*/ 140677 w 2391509"/>
              <a:gd name="connsiteY57" fmla="*/ 1768510 h 1868994"/>
              <a:gd name="connsiteX58" fmla="*/ 120580 w 2391509"/>
              <a:gd name="connsiteY58" fmla="*/ 1798655 h 1868994"/>
              <a:gd name="connsiteX59" fmla="*/ 90435 w 2391509"/>
              <a:gd name="connsiteY59" fmla="*/ 1818752 h 1868994"/>
              <a:gd name="connsiteX60" fmla="*/ 60290 w 2391509"/>
              <a:gd name="connsiteY60" fmla="*/ 1848897 h 1868994"/>
              <a:gd name="connsiteX61" fmla="*/ 0 w 2391509"/>
              <a:gd name="connsiteY61" fmla="*/ 1868994 h 186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391509" h="1868994">
                <a:moveTo>
                  <a:pt x="994787" y="0"/>
                </a:moveTo>
                <a:cubicBezTo>
                  <a:pt x="1041679" y="3350"/>
                  <a:pt x="1088740" y="4857"/>
                  <a:pt x="1135464" y="10049"/>
                </a:cubicBezTo>
                <a:cubicBezTo>
                  <a:pt x="1149190" y="11574"/>
                  <a:pt x="1161867" y="19352"/>
                  <a:pt x="1175657" y="20097"/>
                </a:cubicBezTo>
                <a:cubicBezTo>
                  <a:pt x="1453472" y="35113"/>
                  <a:pt x="2325421" y="39443"/>
                  <a:pt x="2391508" y="40194"/>
                </a:cubicBezTo>
                <a:cubicBezTo>
                  <a:pt x="2354663" y="95461"/>
                  <a:pt x="2391509" y="48567"/>
                  <a:pt x="2341266" y="90435"/>
                </a:cubicBezTo>
                <a:cubicBezTo>
                  <a:pt x="2330349" y="99532"/>
                  <a:pt x="2323543" y="113679"/>
                  <a:pt x="2311121" y="120580"/>
                </a:cubicBezTo>
                <a:cubicBezTo>
                  <a:pt x="2292603" y="130868"/>
                  <a:pt x="2270928" y="133978"/>
                  <a:pt x="2250831" y="140677"/>
                </a:cubicBezTo>
                <a:lnTo>
                  <a:pt x="2190541" y="160774"/>
                </a:lnTo>
                <a:lnTo>
                  <a:pt x="2100105" y="190919"/>
                </a:lnTo>
                <a:lnTo>
                  <a:pt x="2069960" y="200967"/>
                </a:lnTo>
                <a:cubicBezTo>
                  <a:pt x="1983568" y="258563"/>
                  <a:pt x="2092874" y="189510"/>
                  <a:pt x="2009670" y="231112"/>
                </a:cubicBezTo>
                <a:cubicBezTo>
                  <a:pt x="1958465" y="256715"/>
                  <a:pt x="1997006" y="258345"/>
                  <a:pt x="1919235" y="271306"/>
                </a:cubicBezTo>
                <a:cubicBezTo>
                  <a:pt x="1899138" y="274655"/>
                  <a:pt x="1878711" y="276413"/>
                  <a:pt x="1858945" y="281354"/>
                </a:cubicBezTo>
                <a:cubicBezTo>
                  <a:pt x="1838394" y="286492"/>
                  <a:pt x="1818752" y="294752"/>
                  <a:pt x="1798655" y="301451"/>
                </a:cubicBezTo>
                <a:lnTo>
                  <a:pt x="1768510" y="311499"/>
                </a:lnTo>
                <a:lnTo>
                  <a:pt x="1738365" y="321547"/>
                </a:lnTo>
                <a:cubicBezTo>
                  <a:pt x="1728317" y="324897"/>
                  <a:pt x="1718496" y="329027"/>
                  <a:pt x="1708220" y="331596"/>
                </a:cubicBezTo>
                <a:cubicBezTo>
                  <a:pt x="1694822" y="334945"/>
                  <a:pt x="1681305" y="337850"/>
                  <a:pt x="1668026" y="341644"/>
                </a:cubicBezTo>
                <a:cubicBezTo>
                  <a:pt x="1657842" y="344554"/>
                  <a:pt x="1648065" y="348782"/>
                  <a:pt x="1637881" y="351692"/>
                </a:cubicBezTo>
                <a:cubicBezTo>
                  <a:pt x="1624602" y="355486"/>
                  <a:pt x="1611169" y="358745"/>
                  <a:pt x="1597688" y="361741"/>
                </a:cubicBezTo>
                <a:cubicBezTo>
                  <a:pt x="1581016" y="365446"/>
                  <a:pt x="1563923" y="367295"/>
                  <a:pt x="1547446" y="371789"/>
                </a:cubicBezTo>
                <a:cubicBezTo>
                  <a:pt x="1527009" y="377363"/>
                  <a:pt x="1507253" y="385187"/>
                  <a:pt x="1487156" y="391886"/>
                </a:cubicBezTo>
                <a:lnTo>
                  <a:pt x="1426866" y="411983"/>
                </a:lnTo>
                <a:lnTo>
                  <a:pt x="1396721" y="422031"/>
                </a:lnTo>
                <a:cubicBezTo>
                  <a:pt x="1386673" y="432079"/>
                  <a:pt x="1378400" y="444293"/>
                  <a:pt x="1366576" y="452176"/>
                </a:cubicBezTo>
                <a:cubicBezTo>
                  <a:pt x="1301781" y="495372"/>
                  <a:pt x="1364548" y="389903"/>
                  <a:pt x="1276141" y="522514"/>
                </a:cubicBezTo>
                <a:lnTo>
                  <a:pt x="1235947" y="582805"/>
                </a:lnTo>
                <a:cubicBezTo>
                  <a:pt x="1232598" y="592853"/>
                  <a:pt x="1230636" y="603476"/>
                  <a:pt x="1225899" y="612950"/>
                </a:cubicBezTo>
                <a:cubicBezTo>
                  <a:pt x="1220498" y="623752"/>
                  <a:pt x="1209621" y="631638"/>
                  <a:pt x="1205802" y="643095"/>
                </a:cubicBezTo>
                <a:cubicBezTo>
                  <a:pt x="1199359" y="662423"/>
                  <a:pt x="1198281" y="683168"/>
                  <a:pt x="1195754" y="703385"/>
                </a:cubicBezTo>
                <a:cubicBezTo>
                  <a:pt x="1191579" y="736786"/>
                  <a:pt x="1189638" y="770437"/>
                  <a:pt x="1185705" y="803868"/>
                </a:cubicBezTo>
                <a:cubicBezTo>
                  <a:pt x="1182857" y="828078"/>
                  <a:pt x="1179257" y="877056"/>
                  <a:pt x="1165609" y="904352"/>
                </a:cubicBezTo>
                <a:cubicBezTo>
                  <a:pt x="1160208" y="915154"/>
                  <a:pt x="1152211" y="924449"/>
                  <a:pt x="1145512" y="934497"/>
                </a:cubicBezTo>
                <a:cubicBezTo>
                  <a:pt x="1125951" y="993182"/>
                  <a:pt x="1150769" y="939289"/>
                  <a:pt x="1105319" y="984739"/>
                </a:cubicBezTo>
                <a:cubicBezTo>
                  <a:pt x="1096780" y="993278"/>
                  <a:pt x="1094311" y="1006932"/>
                  <a:pt x="1085222" y="1014884"/>
                </a:cubicBezTo>
                <a:cubicBezTo>
                  <a:pt x="1067045" y="1030789"/>
                  <a:pt x="1042011" y="1037998"/>
                  <a:pt x="1024932" y="1055077"/>
                </a:cubicBezTo>
                <a:cubicBezTo>
                  <a:pt x="1014884" y="1065125"/>
                  <a:pt x="1006611" y="1077339"/>
                  <a:pt x="994787" y="1085222"/>
                </a:cubicBezTo>
                <a:cubicBezTo>
                  <a:pt x="985974" y="1091097"/>
                  <a:pt x="974116" y="1090534"/>
                  <a:pt x="964642" y="1095271"/>
                </a:cubicBezTo>
                <a:cubicBezTo>
                  <a:pt x="953840" y="1100672"/>
                  <a:pt x="944324" y="1108348"/>
                  <a:pt x="934497" y="1115367"/>
                </a:cubicBezTo>
                <a:cubicBezTo>
                  <a:pt x="830335" y="1189767"/>
                  <a:pt x="972626" y="1093297"/>
                  <a:pt x="834013" y="1185706"/>
                </a:cubicBezTo>
                <a:lnTo>
                  <a:pt x="803868" y="1205802"/>
                </a:lnTo>
                <a:cubicBezTo>
                  <a:pt x="746271" y="1292196"/>
                  <a:pt x="822964" y="1190524"/>
                  <a:pt x="753626" y="1245996"/>
                </a:cubicBezTo>
                <a:cubicBezTo>
                  <a:pt x="744196" y="1253540"/>
                  <a:pt x="742069" y="1267602"/>
                  <a:pt x="733530" y="1276141"/>
                </a:cubicBezTo>
                <a:cubicBezTo>
                  <a:pt x="724991" y="1284681"/>
                  <a:pt x="713433" y="1289539"/>
                  <a:pt x="703385" y="1296238"/>
                </a:cubicBezTo>
                <a:cubicBezTo>
                  <a:pt x="666540" y="1351505"/>
                  <a:pt x="703386" y="1304611"/>
                  <a:pt x="653143" y="1346479"/>
                </a:cubicBezTo>
                <a:cubicBezTo>
                  <a:pt x="554384" y="1428777"/>
                  <a:pt x="681934" y="1327736"/>
                  <a:pt x="602901" y="1406769"/>
                </a:cubicBezTo>
                <a:cubicBezTo>
                  <a:pt x="594362" y="1415308"/>
                  <a:pt x="582583" y="1419847"/>
                  <a:pt x="572756" y="1426866"/>
                </a:cubicBezTo>
                <a:cubicBezTo>
                  <a:pt x="485528" y="1489173"/>
                  <a:pt x="573449" y="1429754"/>
                  <a:pt x="502417" y="1477108"/>
                </a:cubicBezTo>
                <a:cubicBezTo>
                  <a:pt x="495718" y="1487156"/>
                  <a:pt x="491751" y="1499709"/>
                  <a:pt x="482321" y="1507253"/>
                </a:cubicBezTo>
                <a:cubicBezTo>
                  <a:pt x="474050" y="1513870"/>
                  <a:pt x="461650" y="1512564"/>
                  <a:pt x="452176" y="1517301"/>
                </a:cubicBezTo>
                <a:cubicBezTo>
                  <a:pt x="441374" y="1522702"/>
                  <a:pt x="431057" y="1529375"/>
                  <a:pt x="422031" y="1537398"/>
                </a:cubicBezTo>
                <a:cubicBezTo>
                  <a:pt x="400789" y="1556280"/>
                  <a:pt x="377506" y="1574040"/>
                  <a:pt x="361741" y="1597688"/>
                </a:cubicBezTo>
                <a:cubicBezTo>
                  <a:pt x="355042" y="1607736"/>
                  <a:pt x="350183" y="1619294"/>
                  <a:pt x="341644" y="1627833"/>
                </a:cubicBezTo>
                <a:cubicBezTo>
                  <a:pt x="333105" y="1636372"/>
                  <a:pt x="321547" y="1641231"/>
                  <a:pt x="311499" y="1647930"/>
                </a:cubicBezTo>
                <a:cubicBezTo>
                  <a:pt x="298991" y="1666692"/>
                  <a:pt x="281737" y="1696842"/>
                  <a:pt x="261257" y="1708220"/>
                </a:cubicBezTo>
                <a:cubicBezTo>
                  <a:pt x="242739" y="1718508"/>
                  <a:pt x="200967" y="1728317"/>
                  <a:pt x="200967" y="1728317"/>
                </a:cubicBezTo>
                <a:cubicBezTo>
                  <a:pt x="190919" y="1738365"/>
                  <a:pt x="182646" y="1750579"/>
                  <a:pt x="170822" y="1758462"/>
                </a:cubicBezTo>
                <a:cubicBezTo>
                  <a:pt x="162009" y="1764337"/>
                  <a:pt x="148948" y="1761893"/>
                  <a:pt x="140677" y="1768510"/>
                </a:cubicBezTo>
                <a:cubicBezTo>
                  <a:pt x="131247" y="1776054"/>
                  <a:pt x="129119" y="1790116"/>
                  <a:pt x="120580" y="1798655"/>
                </a:cubicBezTo>
                <a:cubicBezTo>
                  <a:pt x="112041" y="1807194"/>
                  <a:pt x="99713" y="1811021"/>
                  <a:pt x="90435" y="1818752"/>
                </a:cubicBezTo>
                <a:cubicBezTo>
                  <a:pt x="79518" y="1827849"/>
                  <a:pt x="72712" y="1841996"/>
                  <a:pt x="60290" y="1848897"/>
                </a:cubicBezTo>
                <a:cubicBezTo>
                  <a:pt x="41772" y="1859185"/>
                  <a:pt x="0" y="1868994"/>
                  <a:pt x="0" y="1868994"/>
                </a:cubicBezTo>
              </a:path>
            </a:pathLst>
          </a:custGeom>
          <a:ln w="38100">
            <a:solidFill>
              <a:srgbClr val="FFC000"/>
            </a:solidFill>
          </a:ln>
          <a:effectLst>
            <a:outerShdw blurRad="190500" dist="38100" dir="2700000" sx="102000" sy="102000" algn="tl" rotWithShape="0">
              <a:srgbClr val="FF0000">
                <a:alpha val="96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7" name="Picture 3"/>
          <p:cNvPicPr>
            <a:picLocks noChangeAspect="1" noChangeArrowheads="1"/>
          </p:cNvPicPr>
          <p:nvPr/>
        </p:nvPicPr>
        <p:blipFill>
          <a:blip r:embed="rId4"/>
          <a:srcRect/>
          <a:stretch>
            <a:fillRect/>
          </a:stretch>
        </p:blipFill>
        <p:spPr bwMode="auto">
          <a:xfrm>
            <a:off x="5486400" y="228600"/>
            <a:ext cx="3657600" cy="1914119"/>
          </a:xfrm>
          <a:prstGeom prst="rect">
            <a:avLst/>
          </a:prstGeom>
          <a:noFill/>
          <a:ln w="9525">
            <a:noFill/>
            <a:miter lim="800000"/>
            <a:headEnd/>
            <a:tailEnd/>
          </a:ln>
          <a:effectLst/>
        </p:spPr>
      </p:pic>
      <p:pic>
        <p:nvPicPr>
          <p:cNvPr id="1029" name="Picture 5" descr="C:\Users\DarkestPhoenix\Documents\PJG\Prairie Jewel Mining, Inc\Beryl\A Finding of the Research\reserve1996 0.JPG"/>
          <p:cNvPicPr>
            <a:picLocks noChangeAspect="1" noChangeArrowheads="1"/>
          </p:cNvPicPr>
          <p:nvPr/>
        </p:nvPicPr>
        <p:blipFill>
          <a:blip r:embed="rId5"/>
          <a:srcRect/>
          <a:stretch>
            <a:fillRect/>
          </a:stretch>
        </p:blipFill>
        <p:spPr bwMode="auto">
          <a:xfrm>
            <a:off x="5486400" y="2133600"/>
            <a:ext cx="3657600" cy="1221331"/>
          </a:xfrm>
          <a:prstGeom prst="rect">
            <a:avLst/>
          </a:prstGeom>
          <a:noFill/>
        </p:spPr>
      </p:pic>
      <p:sp>
        <p:nvSpPr>
          <p:cNvPr id="34" name="Rectangle 33"/>
          <p:cNvSpPr/>
          <p:nvPr/>
        </p:nvSpPr>
        <p:spPr>
          <a:xfrm>
            <a:off x="381000" y="533400"/>
            <a:ext cx="5105400" cy="5486400"/>
          </a:xfrm>
          <a:prstGeom prst="rect">
            <a:avLst/>
          </a:prstGeom>
          <a:blipFill dpi="0" rotWithShape="1">
            <a:blip r:embed="rId6">
              <a:alphaModFix amt="45000"/>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2000"/>
                                        <p:tgtEl>
                                          <p:spTgt spid="1027"/>
                                        </p:tgtEl>
                                      </p:cBhvr>
                                    </p:animEffect>
                                  </p:childTnLst>
                                </p:cTn>
                              </p:par>
                              <p:par>
                                <p:cTn id="16" presetID="10"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2000"/>
                                        <p:tgtEl>
                                          <p:spTgt spid="10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7999"/>
            <a:chOff x="0" y="0"/>
            <a:chExt cx="9448800" cy="6895407"/>
          </a:xfrm>
        </p:grpSpPr>
        <p:pic>
          <p:nvPicPr>
            <p:cNvPr id="4" name="Picture 3" descr="C:\Users\DarkestPhoenix\Desktop\MINE PHOTOS\0102 IMG_1239.JPG"/>
            <p:cNvPicPr>
              <a:picLocks noChangeAspect="1" noChangeArrowheads="1"/>
            </p:cNvPicPr>
            <p:nvPr/>
          </p:nvPicPr>
          <p:blipFill>
            <a:blip r:embed="rId3" cstate="print"/>
            <a:srcRect l="55657"/>
            <a:stretch>
              <a:fillRect/>
            </a:stretch>
          </p:blipFill>
          <p:spPr bwMode="auto">
            <a:xfrm>
              <a:off x="0" y="0"/>
              <a:ext cx="4659284" cy="6895407"/>
            </a:xfrm>
            <a:prstGeom prst="rect">
              <a:avLst/>
            </a:prstGeom>
            <a:noFill/>
          </p:spPr>
        </p:pic>
        <p:pic>
          <p:nvPicPr>
            <p:cNvPr id="5" name="Picture 2" descr="C:\Users\DarkestPhoenix\Desktop\MINE PHOTOS\0102 IMG_1239.JPG"/>
            <p:cNvPicPr>
              <a:picLocks noChangeAspect="1" noChangeArrowheads="1"/>
            </p:cNvPicPr>
            <p:nvPr/>
          </p:nvPicPr>
          <p:blipFill>
            <a:blip r:embed="rId3" cstate="print"/>
            <a:srcRect r="54312"/>
            <a:stretch>
              <a:fillRect/>
            </a:stretch>
          </p:blipFill>
          <p:spPr bwMode="auto">
            <a:xfrm>
              <a:off x="4648200" y="0"/>
              <a:ext cx="4800600" cy="6895407"/>
            </a:xfrm>
            <a:prstGeom prst="rect">
              <a:avLst/>
            </a:prstGeom>
            <a:noFill/>
          </p:spPr>
        </p:pic>
      </p:grpSp>
      <p:pic>
        <p:nvPicPr>
          <p:cNvPr id="9218" name="Picture 2" descr="C:\Users\DarkestPhoenix\Desktop\MINE PHOTOS\1204 Mapping the Uncharted - Busy Making Them - IMG_20150227_145738055.jpg"/>
          <p:cNvPicPr>
            <a:picLocks noChangeAspect="1" noChangeArrowheads="1"/>
          </p:cNvPicPr>
          <p:nvPr/>
        </p:nvPicPr>
        <p:blipFill>
          <a:blip r:embed="rId4" cstate="print"/>
          <a:srcRect l="9221" r="5665"/>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rkestPhoenix\Desktop\MINE PHOTOS\1116 RE 2.JPG"/>
          <p:cNvPicPr>
            <a:picLocks noChangeAspect="1" noChangeArrowheads="1"/>
          </p:cNvPicPr>
          <p:nvPr/>
        </p:nvPicPr>
        <p:blipFill>
          <a:blip r:embed="rId3"/>
          <a:srcRect/>
          <a:stretch>
            <a:fillRect/>
          </a:stretch>
        </p:blipFill>
        <p:spPr bwMode="auto">
          <a:xfrm>
            <a:off x="0" y="228600"/>
            <a:ext cx="9144000" cy="6324600"/>
          </a:xfrm>
          <a:prstGeom prst="rect">
            <a:avLst/>
          </a:prstGeom>
          <a:noFill/>
        </p:spPr>
      </p:pic>
      <p:grpSp>
        <p:nvGrpSpPr>
          <p:cNvPr id="21" name="Group 20"/>
          <p:cNvGrpSpPr/>
          <p:nvPr/>
        </p:nvGrpSpPr>
        <p:grpSpPr>
          <a:xfrm>
            <a:off x="4495800" y="3886200"/>
            <a:ext cx="4648994" cy="2668588"/>
            <a:chOff x="4495800" y="3886200"/>
            <a:chExt cx="4648994" cy="2668588"/>
          </a:xfrm>
        </p:grpSpPr>
        <p:cxnSp>
          <p:nvCxnSpPr>
            <p:cNvPr id="7" name="Straight Connector 6"/>
            <p:cNvCxnSpPr/>
            <p:nvPr/>
          </p:nvCxnSpPr>
          <p:spPr>
            <a:xfrm rot="5400000" flipH="1" flipV="1">
              <a:off x="8230394" y="5638800"/>
              <a:ext cx="1828006" cy="79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4572000" y="6553200"/>
              <a:ext cx="4572000" cy="15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3074" idx="2"/>
            </p:cNvCxnSpPr>
            <p:nvPr/>
          </p:nvCxnSpPr>
          <p:spPr>
            <a:xfrm rot="5400000">
              <a:off x="3962400" y="5943600"/>
              <a:ext cx="1219200" cy="15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7772400" y="3886200"/>
              <a:ext cx="1371600" cy="8382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477000" y="3886200"/>
              <a:ext cx="1295400" cy="381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4495800" y="4267200"/>
              <a:ext cx="1981200" cy="1066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057400" y="381000"/>
            <a:ext cx="6477000" cy="3886200"/>
            <a:chOff x="2057400" y="381000"/>
            <a:chExt cx="6477000" cy="3886200"/>
          </a:xfrm>
        </p:grpSpPr>
        <p:cxnSp>
          <p:nvCxnSpPr>
            <p:cNvPr id="26" name="Straight Connector 25"/>
            <p:cNvCxnSpPr/>
            <p:nvPr/>
          </p:nvCxnSpPr>
          <p:spPr>
            <a:xfrm rot="10800000">
              <a:off x="5715000" y="381000"/>
              <a:ext cx="2819400" cy="16002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4038600" y="381000"/>
              <a:ext cx="1676400" cy="304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2057400" y="685800"/>
              <a:ext cx="1981200" cy="16764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2057400" y="2362200"/>
              <a:ext cx="2971800" cy="19050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429500" y="2095500"/>
              <a:ext cx="1219200" cy="9906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4953000" y="3200400"/>
              <a:ext cx="259080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685800" y="228600"/>
            <a:ext cx="8458200" cy="6324600"/>
            <a:chOff x="685800" y="228600"/>
            <a:chExt cx="8458200" cy="6324600"/>
          </a:xfrm>
        </p:grpSpPr>
        <p:grpSp>
          <p:nvGrpSpPr>
            <p:cNvPr id="63" name="Group 62"/>
            <p:cNvGrpSpPr/>
            <p:nvPr/>
          </p:nvGrpSpPr>
          <p:grpSpPr>
            <a:xfrm>
              <a:off x="685800" y="228600"/>
              <a:ext cx="8458200" cy="6324600"/>
              <a:chOff x="0" y="228600"/>
              <a:chExt cx="9296400" cy="6324600"/>
            </a:xfrm>
          </p:grpSpPr>
          <p:sp>
            <p:nvSpPr>
              <p:cNvPr id="59" name="Rectangle 58"/>
              <p:cNvSpPr/>
              <p:nvPr/>
            </p:nvSpPr>
            <p:spPr>
              <a:xfrm>
                <a:off x="0" y="228600"/>
                <a:ext cx="9296400" cy="6324600"/>
              </a:xfrm>
              <a:prstGeom prst="rect">
                <a:avLst/>
              </a:prstGeom>
              <a:blipFill dpi="0" rotWithShape="1">
                <a:blip r:embed="rId4">
                  <a:alphaModFix amt="85000"/>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2241096" y="3352800"/>
                <a:ext cx="791936" cy="646331"/>
              </a:xfrm>
              <a:prstGeom prst="rect">
                <a:avLst/>
              </a:prstGeom>
              <a:solidFill>
                <a:schemeClr val="bg1">
                  <a:lumMod val="75000"/>
                </a:schemeClr>
              </a:solidFill>
            </p:spPr>
            <p:txBody>
              <a:bodyPr wrap="square" rtlCol="0">
                <a:spAutoFit/>
              </a:bodyPr>
              <a:lstStyle/>
              <a:p>
                <a:pPr algn="ctr"/>
                <a:r>
                  <a:rPr lang="en-US" dirty="0" smtClean="0"/>
                  <a:t>Air</a:t>
                </a:r>
              </a:p>
              <a:p>
                <a:pPr algn="ctr"/>
                <a:r>
                  <a:rPr lang="en-US" dirty="0" smtClean="0"/>
                  <a:t>Shaft</a:t>
                </a:r>
                <a:endParaRPr lang="en-US" dirty="0"/>
              </a:p>
            </p:txBody>
          </p:sp>
          <p:cxnSp>
            <p:nvCxnSpPr>
              <p:cNvPr id="62" name="Straight Connector 61"/>
              <p:cNvCxnSpPr/>
              <p:nvPr/>
            </p:nvCxnSpPr>
            <p:spPr>
              <a:xfrm flipV="1">
                <a:off x="2819400" y="2895600"/>
                <a:ext cx="17526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438400" y="3886200"/>
                <a:ext cx="1219200" cy="600164"/>
              </a:xfrm>
              <a:prstGeom prst="rect">
                <a:avLst/>
              </a:prstGeom>
              <a:noFill/>
            </p:spPr>
            <p:txBody>
              <a:bodyPr wrap="square" rtlCol="0">
                <a:spAutoFit/>
              </a:bodyPr>
              <a:lstStyle/>
              <a:p>
                <a:r>
                  <a:rPr lang="en-US" sz="3300" b="1" dirty="0">
                    <a:solidFill>
                      <a:srgbClr val="FF0000"/>
                    </a:solidFill>
                  </a:rPr>
                  <a:t>X</a:t>
                </a:r>
              </a:p>
            </p:txBody>
          </p:sp>
        </p:grpSp>
        <p:sp>
          <p:nvSpPr>
            <p:cNvPr id="67" name="TextBox 66"/>
            <p:cNvSpPr txBox="1"/>
            <p:nvPr/>
          </p:nvSpPr>
          <p:spPr>
            <a:xfrm>
              <a:off x="7315200" y="4572000"/>
              <a:ext cx="1066800" cy="369332"/>
            </a:xfrm>
            <a:prstGeom prst="rect">
              <a:avLst/>
            </a:prstGeom>
            <a:solidFill>
              <a:schemeClr val="accent2">
                <a:lumMod val="40000"/>
                <a:lumOff val="60000"/>
              </a:schemeClr>
            </a:solidFill>
          </p:spPr>
          <p:txBody>
            <a:bodyPr wrap="square" rtlCol="0">
              <a:spAutoFit/>
            </a:bodyPr>
            <a:lstStyle/>
            <a:p>
              <a:pPr algn="ctr"/>
              <a:r>
                <a:rPr lang="en-US" dirty="0" smtClean="0"/>
                <a:t>Entrance</a:t>
              </a:r>
              <a:endParaRPr lang="en-US" dirty="0"/>
            </a:p>
          </p:txBody>
        </p:sp>
        <p:sp>
          <p:nvSpPr>
            <p:cNvPr id="68" name="TextBox 67"/>
            <p:cNvSpPr txBox="1"/>
            <p:nvPr/>
          </p:nvSpPr>
          <p:spPr>
            <a:xfrm>
              <a:off x="7162800" y="4876800"/>
              <a:ext cx="831586" cy="600164"/>
            </a:xfrm>
            <a:prstGeom prst="rect">
              <a:avLst/>
            </a:prstGeom>
            <a:noFill/>
          </p:spPr>
          <p:txBody>
            <a:bodyPr wrap="square" rtlCol="0">
              <a:spAutoFit/>
            </a:bodyPr>
            <a:lstStyle/>
            <a:p>
              <a:r>
                <a:rPr lang="en-US" sz="3300" b="1" dirty="0">
                  <a:solidFill>
                    <a:srgbClr val="FF0000"/>
                  </a:solidFill>
                </a:rPr>
                <a:t>X</a:t>
              </a:r>
            </a:p>
          </p:txBody>
        </p:sp>
      </p:grpSp>
      <p:grpSp>
        <p:nvGrpSpPr>
          <p:cNvPr id="51" name="Group 50"/>
          <p:cNvGrpSpPr/>
          <p:nvPr/>
        </p:nvGrpSpPr>
        <p:grpSpPr>
          <a:xfrm>
            <a:off x="-794" y="2971800"/>
            <a:ext cx="4877594" cy="3582988"/>
            <a:chOff x="-794" y="2971800"/>
            <a:chExt cx="4877594" cy="3582988"/>
          </a:xfrm>
        </p:grpSpPr>
        <p:cxnSp>
          <p:nvCxnSpPr>
            <p:cNvPr id="39" name="Straight Connector 38"/>
            <p:cNvCxnSpPr/>
            <p:nvPr/>
          </p:nvCxnSpPr>
          <p:spPr>
            <a:xfrm rot="5400000">
              <a:off x="-1181100" y="5372100"/>
              <a:ext cx="23622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0" y="6553200"/>
              <a:ext cx="1752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flipV="1">
              <a:off x="1752600" y="5943600"/>
              <a:ext cx="1371600" cy="609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3124200" y="4419600"/>
              <a:ext cx="1752600" cy="1524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2667000" y="2971800"/>
              <a:ext cx="2209800" cy="1447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0" y="2971800"/>
              <a:ext cx="2667000" cy="1219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2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7 IMG_1812.JPG"/>
          <p:cNvPicPr>
            <a:picLocks noChangeAspect="1"/>
          </p:cNvPicPr>
          <p:nvPr/>
        </p:nvPicPr>
        <p:blipFill>
          <a:blip r:embed="rId3" cstate="print">
            <a:lum bright="-10000"/>
          </a:blip>
          <a:stretch>
            <a:fillRect/>
          </a:stretch>
        </p:blipFill>
        <p:spPr>
          <a:xfrm>
            <a:off x="0" y="440194"/>
            <a:ext cx="9144000" cy="5977612"/>
          </a:xfrm>
          <a:prstGeom prst="rect">
            <a:avLst/>
          </a:prstGeom>
        </p:spPr>
      </p:pic>
      <p:grpSp>
        <p:nvGrpSpPr>
          <p:cNvPr id="11" name="Group 10"/>
          <p:cNvGrpSpPr/>
          <p:nvPr/>
        </p:nvGrpSpPr>
        <p:grpSpPr>
          <a:xfrm>
            <a:off x="5618868" y="1676400"/>
            <a:ext cx="3525132" cy="2438400"/>
            <a:chOff x="5618868" y="1676400"/>
            <a:chExt cx="3525132" cy="2438400"/>
          </a:xfrm>
        </p:grpSpPr>
        <p:grpSp>
          <p:nvGrpSpPr>
            <p:cNvPr id="13" name="Group 12"/>
            <p:cNvGrpSpPr/>
            <p:nvPr/>
          </p:nvGrpSpPr>
          <p:grpSpPr>
            <a:xfrm>
              <a:off x="5618868" y="1676400"/>
              <a:ext cx="3525132" cy="2438400"/>
              <a:chOff x="5618868" y="1752600"/>
              <a:chExt cx="3525132" cy="2438400"/>
            </a:xfrm>
          </p:grpSpPr>
          <p:pic>
            <p:nvPicPr>
              <p:cNvPr id="1026" name="Picture 2"/>
              <p:cNvPicPr>
                <a:picLocks noChangeAspect="1" noChangeArrowheads="1"/>
              </p:cNvPicPr>
              <p:nvPr/>
            </p:nvPicPr>
            <p:blipFill>
              <a:blip r:embed="rId4" cstate="print"/>
              <a:srcRect/>
              <a:stretch>
                <a:fillRect/>
              </a:stretch>
            </p:blipFill>
            <p:spPr bwMode="auto">
              <a:xfrm>
                <a:off x="5618868" y="1752600"/>
                <a:ext cx="3525132" cy="2438400"/>
              </a:xfrm>
              <a:prstGeom prst="rect">
                <a:avLst/>
              </a:prstGeom>
              <a:noFill/>
              <a:ln w="9525">
                <a:noFill/>
                <a:miter lim="800000"/>
                <a:headEnd/>
                <a:tailEnd/>
              </a:ln>
              <a:effectLst/>
            </p:spPr>
          </p:pic>
          <p:cxnSp>
            <p:nvCxnSpPr>
              <p:cNvPr id="8" name="Straight Arrow Connector 7"/>
              <p:cNvCxnSpPr/>
              <p:nvPr/>
            </p:nvCxnSpPr>
            <p:spPr>
              <a:xfrm flipV="1">
                <a:off x="5943600" y="3429000"/>
                <a:ext cx="3810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5638800" y="3429000"/>
              <a:ext cx="762000" cy="584775"/>
            </a:xfrm>
            <a:prstGeom prst="rect">
              <a:avLst/>
            </a:prstGeom>
            <a:noFill/>
          </p:spPr>
          <p:txBody>
            <a:bodyPr wrap="square" rtlCol="0">
              <a:spAutoFit/>
            </a:bodyPr>
            <a:lstStyle/>
            <a:p>
              <a:r>
                <a:rPr lang="en-US" sz="3200" b="1" dirty="0" smtClean="0"/>
                <a:t>X</a:t>
              </a:r>
              <a:endParaRPr lang="en-US" sz="3200" b="1" dirty="0"/>
            </a:p>
          </p:txBody>
        </p:sp>
      </p:grpSp>
      <p:grpSp>
        <p:nvGrpSpPr>
          <p:cNvPr id="5" name="Group 4"/>
          <p:cNvGrpSpPr/>
          <p:nvPr/>
        </p:nvGrpSpPr>
        <p:grpSpPr>
          <a:xfrm>
            <a:off x="6629400" y="2590800"/>
            <a:ext cx="1295400" cy="1133564"/>
            <a:chOff x="6629400" y="2590800"/>
            <a:chExt cx="1295400" cy="1133564"/>
          </a:xfrm>
        </p:grpSpPr>
        <p:sp>
          <p:nvSpPr>
            <p:cNvPr id="3" name="TextBox 2"/>
            <p:cNvSpPr txBox="1"/>
            <p:nvPr/>
          </p:nvSpPr>
          <p:spPr>
            <a:xfrm>
              <a:off x="6629400" y="2590800"/>
              <a:ext cx="685800" cy="646331"/>
            </a:xfrm>
            <a:prstGeom prst="rect">
              <a:avLst/>
            </a:prstGeom>
            <a:solidFill>
              <a:schemeClr val="bg1">
                <a:lumMod val="75000"/>
              </a:schemeClr>
            </a:solidFill>
          </p:spPr>
          <p:txBody>
            <a:bodyPr wrap="square" rtlCol="0">
              <a:spAutoFit/>
            </a:bodyPr>
            <a:lstStyle/>
            <a:p>
              <a:pPr algn="ctr"/>
              <a:r>
                <a:rPr lang="en-US" dirty="0" smtClean="0"/>
                <a:t>Air</a:t>
              </a:r>
            </a:p>
            <a:p>
              <a:pPr algn="ctr"/>
              <a:r>
                <a:rPr lang="en-US" dirty="0" smtClean="0"/>
                <a:t>Shaft</a:t>
              </a:r>
              <a:endParaRPr lang="en-US" dirty="0"/>
            </a:p>
          </p:txBody>
        </p:sp>
        <p:sp>
          <p:nvSpPr>
            <p:cNvPr id="4" name="TextBox 3"/>
            <p:cNvSpPr txBox="1"/>
            <p:nvPr/>
          </p:nvSpPr>
          <p:spPr>
            <a:xfrm>
              <a:off x="6781800" y="3124200"/>
              <a:ext cx="1143000" cy="600164"/>
            </a:xfrm>
            <a:prstGeom prst="rect">
              <a:avLst/>
            </a:prstGeom>
            <a:noFill/>
          </p:spPr>
          <p:txBody>
            <a:bodyPr wrap="square" rtlCol="0">
              <a:spAutoFit/>
            </a:bodyPr>
            <a:lstStyle/>
            <a:p>
              <a:r>
                <a:rPr lang="en-US" sz="3300" b="1" dirty="0">
                  <a:solidFill>
                    <a:srgbClr val="FF0000"/>
                  </a:solidFill>
                </a:rPr>
                <a:t>X</a:t>
              </a:r>
            </a:p>
          </p:txBody>
        </p:sp>
      </p:grpSp>
      <p:grpSp>
        <p:nvGrpSpPr>
          <p:cNvPr id="23" name="Group 22"/>
          <p:cNvGrpSpPr/>
          <p:nvPr/>
        </p:nvGrpSpPr>
        <p:grpSpPr>
          <a:xfrm>
            <a:off x="5943600" y="3429000"/>
            <a:ext cx="2286000" cy="690265"/>
            <a:chOff x="5943600" y="3429000"/>
            <a:chExt cx="2286000" cy="690265"/>
          </a:xfrm>
        </p:grpSpPr>
        <p:grpSp>
          <p:nvGrpSpPr>
            <p:cNvPr id="19" name="Group 18"/>
            <p:cNvGrpSpPr/>
            <p:nvPr/>
          </p:nvGrpSpPr>
          <p:grpSpPr>
            <a:xfrm>
              <a:off x="5943600" y="3657600"/>
              <a:ext cx="2286000" cy="461665"/>
              <a:chOff x="5943600" y="3657600"/>
              <a:chExt cx="2286000" cy="461665"/>
            </a:xfrm>
          </p:grpSpPr>
          <p:sp>
            <p:nvSpPr>
              <p:cNvPr id="12" name="TextBox 11"/>
              <p:cNvSpPr txBox="1"/>
              <p:nvPr/>
            </p:nvSpPr>
            <p:spPr>
              <a:xfrm>
                <a:off x="7010400" y="3657600"/>
                <a:ext cx="1219200" cy="461665"/>
              </a:xfrm>
              <a:prstGeom prst="rect">
                <a:avLst/>
              </a:prstGeom>
              <a:noFill/>
            </p:spPr>
            <p:txBody>
              <a:bodyPr wrap="square" rtlCol="0">
                <a:spAutoFit/>
              </a:bodyPr>
              <a:lstStyle/>
              <a:p>
                <a:r>
                  <a:rPr lang="en-US" sz="2400" b="1" dirty="0" smtClean="0">
                    <a:solidFill>
                      <a:schemeClr val="accent1"/>
                    </a:solidFill>
                  </a:rPr>
                  <a:t>X</a:t>
                </a:r>
                <a:endParaRPr lang="en-US" sz="2400" b="1" dirty="0">
                  <a:solidFill>
                    <a:schemeClr val="accent1"/>
                  </a:solidFill>
                </a:endParaRPr>
              </a:p>
            </p:txBody>
          </p:sp>
          <p:cxnSp>
            <p:nvCxnSpPr>
              <p:cNvPr id="15" name="Straight Arrow Connector 14"/>
              <p:cNvCxnSpPr/>
              <p:nvPr/>
            </p:nvCxnSpPr>
            <p:spPr>
              <a:xfrm>
                <a:off x="5943600" y="3733800"/>
                <a:ext cx="1143000" cy="152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7315200" y="3429000"/>
              <a:ext cx="8382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DarkestPhoenix\Desktop\MINE PHOTOS\1209 IMG_1813.JPG"/>
          <p:cNvPicPr>
            <a:picLocks noChangeAspect="1" noChangeArrowheads="1"/>
          </p:cNvPicPr>
          <p:nvPr/>
        </p:nvPicPr>
        <p:blipFill>
          <a:blip r:embed="rId3" cstate="print">
            <a:lum bright="-16000" contrast="10000"/>
          </a:blip>
          <a:srcRect/>
          <a:stretch>
            <a:fillRect/>
          </a:stretch>
        </p:blipFill>
        <p:spPr bwMode="auto">
          <a:xfrm>
            <a:off x="0" y="381000"/>
            <a:ext cx="9144000" cy="6000496"/>
          </a:xfrm>
          <a:prstGeom prst="rect">
            <a:avLst/>
          </a:prstGeom>
          <a:noFill/>
        </p:spPr>
      </p:pic>
      <p:sp>
        <p:nvSpPr>
          <p:cNvPr id="3" name="Oval 2"/>
          <p:cNvSpPr/>
          <p:nvPr/>
        </p:nvSpPr>
        <p:spPr>
          <a:xfrm>
            <a:off x="1066800" y="990600"/>
            <a:ext cx="1981200" cy="2057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arkestPhoenix\Desktop\MINE PHOTOS\rbyvlt2.jpg"/>
          <p:cNvPicPr>
            <a:picLocks noChangeAspect="1" noChangeArrowheads="1"/>
          </p:cNvPicPr>
          <p:nvPr/>
        </p:nvPicPr>
        <p:blipFill>
          <a:blip r:embed="rId3"/>
          <a:srcRect/>
          <a:stretch>
            <a:fillRect/>
          </a:stretch>
        </p:blipFill>
        <p:spPr bwMode="auto">
          <a:xfrm>
            <a:off x="0" y="304800"/>
            <a:ext cx="9144000" cy="6172199"/>
          </a:xfrm>
          <a:prstGeom prst="rect">
            <a:avLst/>
          </a:prstGeom>
          <a:noFill/>
        </p:spPr>
      </p:pic>
      <p:sp>
        <p:nvSpPr>
          <p:cNvPr id="3" name="Hexagon 2"/>
          <p:cNvSpPr/>
          <p:nvPr/>
        </p:nvSpPr>
        <p:spPr>
          <a:xfrm rot="1872851">
            <a:off x="1162009" y="3774372"/>
            <a:ext cx="2524958" cy="2162053"/>
          </a:xfrm>
          <a:prstGeom prst="hexagon">
            <a:avLst>
              <a:gd name="adj" fmla="val 28521"/>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rkestPhoenix\Desktop\MINE PHOTOS\GIA - W84 - 1.JPG"/>
          <p:cNvPicPr>
            <a:picLocks noChangeAspect="1" noChangeArrowheads="1"/>
          </p:cNvPicPr>
          <p:nvPr/>
        </p:nvPicPr>
        <p:blipFill>
          <a:blip r:embed="rId3"/>
          <a:srcRect/>
          <a:stretch>
            <a:fillRect/>
          </a:stretch>
        </p:blipFill>
        <p:spPr bwMode="auto">
          <a:xfrm>
            <a:off x="0" y="457200"/>
            <a:ext cx="9144000" cy="5791200"/>
          </a:xfrm>
          <a:prstGeom prst="rect">
            <a:avLst/>
          </a:prstGeom>
          <a:noFill/>
        </p:spPr>
      </p:pic>
      <p:pic>
        <p:nvPicPr>
          <p:cNvPr id="5123" name="Picture 3" descr="C:\Users\DarkestPhoenix\Documents\PJG\A Study in Scarlet\Photos\Resource\Instagram\07 July\0723 IMG_20160217_074221723.jpg"/>
          <p:cNvPicPr>
            <a:picLocks noChangeAspect="1" noChangeArrowheads="1"/>
          </p:cNvPicPr>
          <p:nvPr/>
        </p:nvPicPr>
        <p:blipFill>
          <a:blip r:embed="rId4" cstate="print"/>
          <a:srcRect/>
          <a:stretch>
            <a:fillRect/>
          </a:stretch>
        </p:blipFill>
        <p:spPr bwMode="auto">
          <a:xfrm>
            <a:off x="1295400" y="0"/>
            <a:ext cx="6553200" cy="68684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817.JPG"/>
          <p:cNvPicPr>
            <a:picLocks noChangeAspect="1"/>
          </p:cNvPicPr>
          <p:nvPr/>
        </p:nvPicPr>
        <p:blipFill>
          <a:blip r:embed="rId3" cstate="print">
            <a:lum bright="-10000" contrast="-10000"/>
          </a:blip>
          <a:stretch>
            <a:fillRect/>
          </a:stretch>
        </p:blipFill>
        <p:spPr>
          <a:xfrm>
            <a:off x="0" y="0"/>
            <a:ext cx="4464040" cy="6858000"/>
          </a:xfrm>
          <a:prstGeom prst="rect">
            <a:avLst/>
          </a:prstGeom>
        </p:spPr>
      </p:pic>
      <p:pic>
        <p:nvPicPr>
          <p:cNvPr id="5" name="Picture 4" descr="1114 IMG_1814.JPG"/>
          <p:cNvPicPr>
            <a:picLocks noChangeAspect="1"/>
          </p:cNvPicPr>
          <p:nvPr/>
        </p:nvPicPr>
        <p:blipFill>
          <a:blip r:embed="rId4" cstate="print"/>
          <a:stretch>
            <a:fillRect/>
          </a:stretch>
        </p:blipFill>
        <p:spPr>
          <a:xfrm>
            <a:off x="0" y="381000"/>
            <a:ext cx="9144000" cy="6031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h-Wah Red.jpg"/>
          <p:cNvPicPr>
            <a:picLocks noChangeAspect="1"/>
          </p:cNvPicPr>
          <p:nvPr/>
        </p:nvPicPr>
        <p:blipFill>
          <a:blip r:embed="rId3" cstate="print">
            <a:lum bright="-3000" contrast="15000"/>
          </a:blip>
          <a:stretch>
            <a:fillRect/>
          </a:stretch>
        </p:blipFill>
        <p:spPr>
          <a:xfrm>
            <a:off x="0" y="685800"/>
            <a:ext cx="9144000" cy="51435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1.JPG"/>
          <p:cNvPicPr>
            <a:picLocks noChangeAspect="1"/>
          </p:cNvPicPr>
          <p:nvPr/>
        </p:nvPicPr>
        <p:blipFill>
          <a:blip r:embed="rId3"/>
          <a:stretch>
            <a:fillRect/>
          </a:stretch>
        </p:blipFill>
        <p:spPr>
          <a:xfrm>
            <a:off x="0" y="533400"/>
            <a:ext cx="9144000" cy="5779518"/>
          </a:xfrm>
          <a:prstGeom prst="rect">
            <a:avLst/>
          </a:prstGeom>
        </p:spPr>
      </p:pic>
      <p:sp>
        <p:nvSpPr>
          <p:cNvPr id="8" name="Rectangle 7"/>
          <p:cNvSpPr/>
          <p:nvPr/>
        </p:nvSpPr>
        <p:spPr>
          <a:xfrm>
            <a:off x="0" y="609600"/>
            <a:ext cx="9144000" cy="5715000"/>
          </a:xfrm>
          <a:prstGeom prst="rect">
            <a:avLst/>
          </a:prstGeom>
          <a:blipFill dpi="0" rotWithShape="1">
            <a:blip r:embed="rId4">
              <a:alphaModFix amt="60000"/>
            </a:blip>
            <a:srcRect/>
            <a:stretch>
              <a:fillRect/>
            </a:stretch>
          </a:blip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C1.JPG"/>
          <p:cNvPicPr>
            <a:picLocks noChangeAspect="1"/>
          </p:cNvPicPr>
          <p:nvPr/>
        </p:nvPicPr>
        <p:blipFill>
          <a:blip r:embed="rId3"/>
          <a:stretch>
            <a:fillRect/>
          </a:stretch>
        </p:blipFill>
        <p:spPr>
          <a:xfrm>
            <a:off x="0" y="533400"/>
            <a:ext cx="9144000" cy="5779518"/>
          </a:xfrm>
          <a:prstGeom prst="rect">
            <a:avLst/>
          </a:prstGeom>
        </p:spPr>
      </p:pic>
      <p:sp>
        <p:nvSpPr>
          <p:cNvPr id="11" name="Rectangle 10"/>
          <p:cNvSpPr/>
          <p:nvPr/>
        </p:nvSpPr>
        <p:spPr>
          <a:xfrm rot="16200000">
            <a:off x="1562100" y="-38100"/>
            <a:ext cx="5105400" cy="5486400"/>
          </a:xfrm>
          <a:prstGeom prst="rect">
            <a:avLst/>
          </a:prstGeom>
          <a:blipFill dpi="0" rotWithShape="1">
            <a:blip r:embed="rId5">
              <a:alphaModFix amt="18000"/>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a.jpg"/>
          <p:cNvPicPr>
            <a:picLocks noChangeAspect="1"/>
          </p:cNvPicPr>
          <p:nvPr/>
        </p:nvPicPr>
        <p:blipFill>
          <a:blip r:embed="rId3">
            <a:lum bright="-10000"/>
          </a:blip>
          <a:srcRect/>
          <a:stretch>
            <a:fillRect/>
          </a:stretch>
        </p:blipFill>
        <p:spPr bwMode="auto">
          <a:xfrm>
            <a:off x="0" y="0"/>
            <a:ext cx="9144000" cy="1676400"/>
          </a:xfrm>
          <a:prstGeom prst="rect">
            <a:avLst/>
          </a:prstGeom>
          <a:noFill/>
          <a:ln w="9525">
            <a:noFill/>
            <a:miter lim="800000"/>
            <a:headEnd/>
            <a:tailEnd/>
          </a:ln>
        </p:spPr>
      </p:pic>
      <p:pic>
        <p:nvPicPr>
          <p:cNvPr id="4" name="Picture 8" descr="a.jpg"/>
          <p:cNvPicPr>
            <a:picLocks noChangeAspect="1"/>
          </p:cNvPicPr>
          <p:nvPr/>
        </p:nvPicPr>
        <p:blipFill>
          <a:blip r:embed="rId3">
            <a:lum bright="-10000"/>
          </a:blip>
          <a:srcRect l="25000" r="8333"/>
          <a:stretch>
            <a:fillRect/>
          </a:stretch>
        </p:blipFill>
        <p:spPr bwMode="auto">
          <a:xfrm>
            <a:off x="0" y="1676400"/>
            <a:ext cx="9144000" cy="2438400"/>
          </a:xfrm>
          <a:prstGeom prst="rect">
            <a:avLst/>
          </a:prstGeom>
          <a:noFill/>
          <a:ln w="9525">
            <a:noFill/>
            <a:miter lim="800000"/>
            <a:headEnd/>
            <a:tailEnd/>
          </a:ln>
        </p:spPr>
      </p:pic>
      <p:pic>
        <p:nvPicPr>
          <p:cNvPr id="5" name="Picture 8" descr="a.jpg"/>
          <p:cNvPicPr>
            <a:picLocks noChangeAspect="1"/>
          </p:cNvPicPr>
          <p:nvPr/>
        </p:nvPicPr>
        <p:blipFill>
          <a:blip r:embed="rId3">
            <a:lum bright="-10000"/>
          </a:blip>
          <a:srcRect l="42351" t="8265" r="22387" b="27273"/>
          <a:stretch>
            <a:fillRect/>
          </a:stretch>
        </p:blipFill>
        <p:spPr bwMode="auto">
          <a:xfrm>
            <a:off x="0" y="3886200"/>
            <a:ext cx="91440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rkestPhoenix\Desktop\MINE PHOTOS\1213 Wah-Wah Profile.jpg"/>
          <p:cNvPicPr>
            <a:picLocks noChangeAspect="1" noChangeArrowheads="1"/>
          </p:cNvPicPr>
          <p:nvPr/>
        </p:nvPicPr>
        <p:blipFill>
          <a:blip r:embed="rId3">
            <a:lum bright="-10000" contrast="20000"/>
          </a:blip>
          <a:srcRect/>
          <a:stretch>
            <a:fillRect/>
          </a:stretch>
        </p:blipFill>
        <p:spPr bwMode="auto">
          <a:xfrm>
            <a:off x="-1363" y="0"/>
            <a:ext cx="9145364" cy="4419600"/>
          </a:xfrm>
          <a:prstGeom prst="rect">
            <a:avLst/>
          </a:prstGeom>
          <a:noFill/>
        </p:spPr>
      </p:pic>
      <p:pic>
        <p:nvPicPr>
          <p:cNvPr id="4099" name="Picture 3" descr="C:\Users\DarkestPhoenix\Desktop\MINE PHOTOS\rbyvlt1.jpg"/>
          <p:cNvPicPr>
            <a:picLocks noChangeAspect="1" noChangeArrowheads="1"/>
          </p:cNvPicPr>
          <p:nvPr/>
        </p:nvPicPr>
        <p:blipFill>
          <a:blip r:embed="rId4"/>
          <a:srcRect t="15000"/>
          <a:stretch>
            <a:fillRect/>
          </a:stretch>
        </p:blipFill>
        <p:spPr bwMode="auto">
          <a:xfrm>
            <a:off x="2895600" y="3219870"/>
            <a:ext cx="6248400" cy="363813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6 Cove.jpg"/>
          <p:cNvPicPr>
            <a:picLocks noChangeAspect="1"/>
          </p:cNvPicPr>
          <p:nvPr/>
        </p:nvPicPr>
        <p:blipFill>
          <a:blip r:embed="rId3" cstate="print"/>
          <a:stretch>
            <a:fillRect/>
          </a:stretch>
        </p:blipFill>
        <p:spPr>
          <a:xfrm>
            <a:off x="0" y="857250"/>
            <a:ext cx="9144000" cy="5143500"/>
          </a:xfrm>
          <a:prstGeom prst="rect">
            <a:avLst/>
          </a:prstGeom>
        </p:spPr>
      </p:pic>
      <p:sp>
        <p:nvSpPr>
          <p:cNvPr id="3" name="Oval 2"/>
          <p:cNvSpPr/>
          <p:nvPr/>
        </p:nvSpPr>
        <p:spPr>
          <a:xfrm>
            <a:off x="5867400" y="3276600"/>
            <a:ext cx="685800" cy="3048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ldredberylontopazretouched.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04800" y="1447800"/>
            <a:ext cx="3733800" cy="52195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530 - Wah Wah Cliffs.jpg"/>
          <p:cNvPicPr>
            <a:picLocks noChangeAspect="1"/>
          </p:cNvPicPr>
          <p:nvPr/>
        </p:nvPicPr>
        <p:blipFill>
          <a:blip r:embed="rId3" cstate="print"/>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b="12162"/>
          <a:stretch>
            <a:fillRect/>
          </a:stretch>
        </p:blipFill>
        <p:spPr bwMode="auto">
          <a:xfrm>
            <a:off x="0" y="0"/>
            <a:ext cx="9144000" cy="5334000"/>
          </a:xfrm>
          <a:prstGeom prst="rect">
            <a:avLst/>
          </a:prstGeom>
          <a:noFill/>
          <a:ln w="9525">
            <a:noFill/>
            <a:miter lim="800000"/>
            <a:headEnd/>
            <a:tailEnd/>
          </a:ln>
          <a:effectLst/>
        </p:spPr>
      </p:pic>
      <p:pic>
        <p:nvPicPr>
          <p:cNvPr id="3" name="Picture 2" descr="0706 Wah Wah Yield.jpg"/>
          <p:cNvPicPr>
            <a:picLocks noChangeAspect="1"/>
          </p:cNvPicPr>
          <p:nvPr/>
        </p:nvPicPr>
        <p:blipFill>
          <a:blip r:embed="rId4" cstate="print"/>
          <a:srcRect t="14141" r="38636" b="5050"/>
          <a:stretch>
            <a:fillRect/>
          </a:stretch>
        </p:blipFill>
        <p:spPr>
          <a:xfrm>
            <a:off x="5029200" y="3810000"/>
            <a:ext cx="4114800" cy="3048000"/>
          </a:xfrm>
          <a:prstGeom prst="rect">
            <a:avLst/>
          </a:prstGeom>
        </p:spPr>
      </p:pic>
      <p:grpSp>
        <p:nvGrpSpPr>
          <p:cNvPr id="6" name="Group 5"/>
          <p:cNvGrpSpPr/>
          <p:nvPr/>
        </p:nvGrpSpPr>
        <p:grpSpPr>
          <a:xfrm>
            <a:off x="0" y="0"/>
            <a:ext cx="9144000" cy="6858000"/>
            <a:chOff x="0" y="0"/>
            <a:chExt cx="9144000" cy="6858000"/>
          </a:xfrm>
        </p:grpSpPr>
        <p:pic>
          <p:nvPicPr>
            <p:cNvPr id="4" name="Picture 3" descr="IMG_20230405_084714818.jpg"/>
            <p:cNvPicPr>
              <a:picLocks noChangeAspect="1"/>
            </p:cNvPicPr>
            <p:nvPr/>
          </p:nvPicPr>
          <p:blipFill>
            <a:blip r:embed="rId5" cstate="print"/>
            <a:srcRect r="4930"/>
            <a:stretch>
              <a:fillRect/>
            </a:stretch>
          </p:blipFill>
          <p:spPr>
            <a:xfrm rot="5400000">
              <a:off x="3009900" y="723900"/>
              <a:ext cx="6858000" cy="5410200"/>
            </a:xfrm>
            <a:prstGeom prst="rect">
              <a:avLst/>
            </a:prstGeom>
          </p:spPr>
        </p:pic>
        <p:pic>
          <p:nvPicPr>
            <p:cNvPr id="5" name="Picture 4" descr="IMG_20230405_084703652.jpg"/>
            <p:cNvPicPr>
              <a:picLocks noChangeAspect="1"/>
            </p:cNvPicPr>
            <p:nvPr/>
          </p:nvPicPr>
          <p:blipFill>
            <a:blip r:embed="rId6" cstate="print"/>
            <a:stretch>
              <a:fillRect/>
            </a:stretch>
          </p:blipFill>
          <p:spPr>
            <a:xfrm rot="5400000">
              <a:off x="-762000" y="762000"/>
              <a:ext cx="6096000" cy="457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b="11185"/>
          <a:stretch>
            <a:fillRect/>
          </a:stretch>
        </p:blipFill>
        <p:spPr bwMode="auto">
          <a:xfrm>
            <a:off x="0" y="0"/>
            <a:ext cx="9144000" cy="68580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r="67809" b="9589"/>
          <a:stretch>
            <a:fillRect/>
          </a:stretch>
        </p:blipFill>
        <p:spPr bwMode="auto">
          <a:xfrm>
            <a:off x="0" y="-1"/>
            <a:ext cx="3962400" cy="502920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grpSp>
        <p:nvGrpSpPr>
          <p:cNvPr id="38" name="Group 37"/>
          <p:cNvGrpSpPr/>
          <p:nvPr/>
        </p:nvGrpSpPr>
        <p:grpSpPr>
          <a:xfrm>
            <a:off x="3276600" y="0"/>
            <a:ext cx="3048000" cy="4267200"/>
            <a:chOff x="3048000" y="0"/>
            <a:chExt cx="3048000" cy="4267200"/>
          </a:xfrm>
        </p:grpSpPr>
        <p:grpSp>
          <p:nvGrpSpPr>
            <p:cNvPr id="28" name="Group 27"/>
            <p:cNvGrpSpPr/>
            <p:nvPr/>
          </p:nvGrpSpPr>
          <p:grpSpPr>
            <a:xfrm>
              <a:off x="3048000" y="0"/>
              <a:ext cx="3048000" cy="4267200"/>
              <a:chOff x="3048000" y="0"/>
              <a:chExt cx="3048000" cy="4267200"/>
            </a:xfrm>
          </p:grpSpPr>
          <p:cxnSp>
            <p:nvCxnSpPr>
              <p:cNvPr id="8" name="Straight Connector 7"/>
              <p:cNvCxnSpPr/>
              <p:nvPr/>
            </p:nvCxnSpPr>
            <p:spPr>
              <a:xfrm rot="16200000" flipH="1">
                <a:off x="4800600" y="3124200"/>
                <a:ext cx="228600" cy="76200"/>
              </a:xfrm>
              <a:prstGeom prst="line">
                <a:avLst/>
              </a:prstGeom>
              <a:ln w="76200">
                <a:solidFill>
                  <a:schemeClr val="tx1"/>
                </a:solidFill>
              </a:ln>
              <a:effectLst>
                <a:outerShdw blurRad="114300" dist="38100" dir="10800000" algn="r" rotWithShape="0">
                  <a:srgbClr val="FF0000">
                    <a:alpha val="73000"/>
                  </a:srgb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3238500" y="1562100"/>
                <a:ext cx="1066800" cy="228600"/>
              </a:xfrm>
              <a:prstGeom prst="line">
                <a:avLst/>
              </a:prstGeom>
              <a:ln w="76200">
                <a:solidFill>
                  <a:schemeClr val="tx1"/>
                </a:solidFill>
              </a:ln>
              <a:effectLst>
                <a:outerShdw blurRad="114300" dist="38100" dir="10800000" algn="r" rotWithShape="0">
                  <a:srgbClr val="FF0000">
                    <a:alpha val="73000"/>
                  </a:srgb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3581400" y="2286000"/>
                <a:ext cx="914400" cy="762000"/>
              </a:xfrm>
              <a:prstGeom prst="line">
                <a:avLst/>
              </a:prstGeom>
              <a:ln w="76200">
                <a:solidFill>
                  <a:schemeClr val="tx1"/>
                </a:solidFill>
              </a:ln>
              <a:effectLst>
                <a:outerShdw blurRad="114300" dist="38100" dir="10800000" algn="r" rotWithShape="0">
                  <a:srgbClr val="FF0000">
                    <a:alpha val="73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43400" y="3048000"/>
                <a:ext cx="533400" cy="1588"/>
              </a:xfrm>
              <a:prstGeom prst="line">
                <a:avLst/>
              </a:prstGeom>
              <a:ln w="76200">
                <a:solidFill>
                  <a:schemeClr val="tx1"/>
                </a:solidFill>
              </a:ln>
              <a:effectLst>
                <a:outerShdw blurRad="114300" dist="38100" dir="10800000" algn="r" rotWithShape="0">
                  <a:srgbClr val="FF0000">
                    <a:alpha val="73000"/>
                  </a:srgb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876800" y="3200400"/>
                <a:ext cx="1219200" cy="1066800"/>
              </a:xfrm>
              <a:prstGeom prst="line">
                <a:avLst/>
              </a:prstGeom>
              <a:ln w="76200">
                <a:solidFill>
                  <a:schemeClr val="tx1"/>
                </a:solidFill>
              </a:ln>
              <a:effectLst>
                <a:outerShdw blurRad="114300" dist="38100" dir="10800000" algn="r" rotWithShape="0">
                  <a:srgbClr val="FF0000">
                    <a:alpha val="73000"/>
                  </a:srgb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048000" y="381000"/>
                <a:ext cx="381000" cy="152400"/>
              </a:xfrm>
              <a:prstGeom prst="line">
                <a:avLst/>
              </a:prstGeom>
              <a:ln w="76200">
                <a:solidFill>
                  <a:schemeClr val="tx1"/>
                </a:solidFill>
              </a:ln>
              <a:effectLst>
                <a:outerShdw blurRad="114300" dist="38100" dir="10800000" algn="r" rotWithShape="0">
                  <a:srgbClr val="FF0000">
                    <a:alpha val="73000"/>
                  </a:srgb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3009900" y="38100"/>
                <a:ext cx="381000" cy="304800"/>
              </a:xfrm>
              <a:prstGeom prst="line">
                <a:avLst/>
              </a:prstGeom>
              <a:ln w="76200">
                <a:solidFill>
                  <a:schemeClr val="tx1"/>
                </a:solidFill>
              </a:ln>
              <a:effectLst>
                <a:outerShdw blurRad="114300" dist="38100" dir="10800000" algn="r" rotWithShape="0">
                  <a:srgbClr val="FF0000">
                    <a:alpha val="73000"/>
                  </a:srgbClr>
                </a:outerShdw>
              </a:effectLst>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rot="16200000" flipH="1">
              <a:off x="3352800" y="609600"/>
              <a:ext cx="609600" cy="457200"/>
            </a:xfrm>
            <a:prstGeom prst="line">
              <a:avLst/>
            </a:prstGeom>
            <a:ln w="76200">
              <a:solidFill>
                <a:schemeClr val="tx1"/>
              </a:solidFill>
            </a:ln>
            <a:effectLst>
              <a:outerShdw blurRad="114300" dist="38100" dir="10800000" algn="r" rotWithShape="0">
                <a:srgbClr val="FF0000">
                  <a:alpha val="73000"/>
                </a:srgbClr>
              </a:outerShdw>
            </a:effectLst>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2133600" y="1600200"/>
            <a:ext cx="1981200" cy="2057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dbrylmining.jpg"/>
          <p:cNvPicPr>
            <a:picLocks noChangeAspect="1"/>
          </p:cNvPicPr>
          <p:nvPr/>
        </p:nvPicPr>
        <p:blipFill>
          <a:blip r:embed="rId3"/>
          <a:stretch>
            <a:fillRect/>
          </a:stretch>
        </p:blipFill>
        <p:spPr>
          <a:xfrm>
            <a:off x="2563950" y="0"/>
            <a:ext cx="6580050" cy="4419600"/>
          </a:xfrm>
          <a:prstGeom prst="rect">
            <a:avLst/>
          </a:prstGeom>
        </p:spPr>
      </p:pic>
      <p:pic>
        <p:nvPicPr>
          <p:cNvPr id="2" name="Picture 1" descr="rdbrylinsitu.jpg"/>
          <p:cNvPicPr>
            <a:picLocks noChangeAspect="1"/>
          </p:cNvPicPr>
          <p:nvPr/>
        </p:nvPicPr>
        <p:blipFill>
          <a:blip r:embed="rId4"/>
          <a:stretch>
            <a:fillRect/>
          </a:stretch>
        </p:blipFill>
        <p:spPr>
          <a:xfrm rot="5400000">
            <a:off x="4968958" y="2682959"/>
            <a:ext cx="2939883" cy="5410200"/>
          </a:xfrm>
          <a:prstGeom prst="rect">
            <a:avLst/>
          </a:prstGeom>
        </p:spPr>
      </p:pic>
      <p:pic>
        <p:nvPicPr>
          <p:cNvPr id="5" name="Picture 2"/>
          <p:cNvPicPr>
            <a:picLocks noChangeAspect="1" noChangeArrowheads="1"/>
          </p:cNvPicPr>
          <p:nvPr/>
        </p:nvPicPr>
        <p:blipFill>
          <a:blip r:embed="rId5"/>
          <a:srcRect l="68333"/>
          <a:stretch>
            <a:fillRect/>
          </a:stretch>
        </p:blipFill>
        <p:spPr bwMode="auto">
          <a:xfrm>
            <a:off x="0" y="-1"/>
            <a:ext cx="3048000" cy="4349777"/>
          </a:xfrm>
          <a:prstGeom prst="rect">
            <a:avLst/>
          </a:prstGeom>
          <a:noFill/>
          <a:ln w="9525">
            <a:noFill/>
            <a:miter lim="800000"/>
            <a:headEnd/>
            <a:tailEnd/>
          </a:ln>
          <a:effectLst/>
        </p:spPr>
      </p:pic>
      <p:pic>
        <p:nvPicPr>
          <p:cNvPr id="4" name="Picture 2"/>
          <p:cNvPicPr>
            <a:picLocks noChangeAspect="1" noChangeArrowheads="1"/>
          </p:cNvPicPr>
          <p:nvPr/>
        </p:nvPicPr>
        <p:blipFill>
          <a:blip r:embed="rId5"/>
          <a:srcRect l="34167" r="34166" b="9259"/>
          <a:stretch>
            <a:fillRect/>
          </a:stretch>
        </p:blipFill>
        <p:spPr bwMode="auto">
          <a:xfrm rot="16200000" flipV="1">
            <a:off x="419100" y="3543300"/>
            <a:ext cx="28956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63955</TotalTime>
  <Words>4835</Words>
  <Application>Microsoft Office PowerPoint</Application>
  <PresentationFormat>On-screen Show (4:3)</PresentationFormat>
  <Paragraphs>181</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THE RUBY-VIOLET CLAIMS Beaver County, Utah – USA     A Tour, Prospectus and Feasibility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DarkestPhoenix</dc:creator>
  <cp:lastModifiedBy>DarkestPhoenix</cp:lastModifiedBy>
  <cp:revision>819</cp:revision>
  <dcterms:created xsi:type="dcterms:W3CDTF">2023-03-28T16:35:42Z</dcterms:created>
  <dcterms:modified xsi:type="dcterms:W3CDTF">2023-06-02T22:12:48Z</dcterms:modified>
</cp:coreProperties>
</file>